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Robo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inkoo Bharani"/>
  <p:cmAuthor clrIdx="1" id="1" initials="" lastIdx="2" name="Nicky Ti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7EA831-9286-4CC2-A7FF-571859B3B496}">
  <a:tblStyle styleId="{EA7EA831-9286-4CC2-A7FF-571859B3B4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bold.fntdata"/><Relationship Id="rId32" Type="http://schemas.openxmlformats.org/officeDocument/2006/relationships/slide" Target="slides/slide25.xml"/><Relationship Id="rId76" Type="http://schemas.openxmlformats.org/officeDocument/2006/relationships/font" Target="fonts/Roboto-regular.fntdata"/><Relationship Id="rId35" Type="http://schemas.openxmlformats.org/officeDocument/2006/relationships/slide" Target="slides/slide28.xml"/><Relationship Id="rId79" Type="http://schemas.openxmlformats.org/officeDocument/2006/relationships/font" Target="fonts/Roboto-boldItalic.fntdata"/><Relationship Id="rId34" Type="http://schemas.openxmlformats.org/officeDocument/2006/relationships/slide" Target="slides/slide27.xml"/><Relationship Id="rId78" Type="http://schemas.openxmlformats.org/officeDocument/2006/relationships/font" Target="fonts/Roboto-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9T02:04:39.152">
    <p:pos x="557" y="546"/>
    <p:text>This is fine but for which variable is this? name and type needed.</p:text>
  </p:cm>
  <p:cm authorId="1" idx="1" dt="2021-08-29T02:04:39.152">
    <p:pos x="557" y="546"/>
    <p:text>What do you mean by that?</p:text>
  </p:cm>
  <p:cm authorId="1" idx="2" dt="2021-08-22T11:37:05.343">
    <p:pos x="297" y="-14"/>
    <p:text>Is this right miss? Its like going through the stuff that the name input can accept and can't accept.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8-24T21:26:08.942">
    <p:pos x="313" y="544"/>
    <p:text>This game is for entertainment of mainly teenagers- 
1) write that you used colours that are generally in trend with teenagers - the images that they like etc
2) also include less fortunate people having some issues like colour blind, some disability- does your game is for them as well?
how would you show that?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8-24T21:27:42.640">
    <p:pos x="6000" y="0"/>
    <p:text>The second point about colour blind and disability can be included here.
write easy use of arrow keys/alphabet keys to play the game?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54016e3e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e54016e3e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99eb039ab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e99eb039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99eb039a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e99eb039a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834330d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e834330d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834330df2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e834330df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af31e13dc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eaf31e13dc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af31e13dc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af31e13dc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af31e13dc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eaf31e13dc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f31e13dc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eaf31e13dc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af31e13dc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eaf31e13dc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af31e13dc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eaf31e13dc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af31e13dc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eaf31e13dc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ad1f166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ad1f166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ad1f166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ad1f166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adbe7cd7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adbe7cd7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ad1f166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ad1f166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adbe7cd7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adbe7cd7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4016e3e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e54016e3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adbe7cd7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adbe7cd7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ad1f166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ad1f166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adbe7cd7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adbe7cd7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d1f166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ad1f166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adbe7cd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adbe7cd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adbe7cd7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adbe7cd7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847c13e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847c13e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adbe7cd7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adbe7cd7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af31e13dc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af31e13dc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847c13e0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847c13e0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847c13e0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847c13e0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adbe7cd7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adbe7cd7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ac46f88e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ac46f88e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ac46f88e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ac46f88e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ac46f88e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ac46f88e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ac46f88e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ac46f88e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847c13e09_2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e847c13e09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847c13e09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e847c13e09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847c13e09_2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e847c13e09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8434d33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8434d33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847c13e09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e847c13e09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847c13e09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e847c13e09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847c13e09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e847c13e09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847c13e09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e847c13e09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847c13e09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e847c13e09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847c13e09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e847c13e09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847c13e09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e847c13e09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847c13e09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e847c13e09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847c13e09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e847c13e09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847c13e0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847c13e0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6dbb3b9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6dbb3b9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c3e3330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c3e3330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6dbb3b9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6dbb3b9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6dbb3b9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6dbb3b9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f31e13dc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eaf31e13dc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c3e3330c1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ec3e3330c1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c3e3330c1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ec3e3330c1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847c13e0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847c13e0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8434d33d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8434d33d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7e0e315d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e7e0e315d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1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1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rello.com/invite/b/xHqJGhks/79d9296531be7cf676855171a7da1c9d/digital" TargetMode="External"/><Relationship Id="rId4" Type="http://schemas.openxmlformats.org/officeDocument/2006/relationships/hyperlink" Target="https://trello.com/invite/b/HhiIF0lO/13e34509135ccb4c4f0aac84ce0d35a2/digital-board-backu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 Id="rId10" Type="http://schemas.openxmlformats.org/officeDocument/2006/relationships/image" Target="../media/image33.png"/><Relationship Id="rId9"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26.png"/><Relationship Id="rId7" Type="http://schemas.openxmlformats.org/officeDocument/2006/relationships/image" Target="../media/image21.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XADHcntzv3Ahmlz_bo1b2-s_rpKo2UcX/view" TargetMode="Externa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q8_v1_amZnmGvQC3vByT-aAs1nds6z-R/view" TargetMode="Externa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omments" Target="../comments/commen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drive.google.com/file/d/1GaP4g7dvvMUz4NU8R5p19mOrghoUcHaV/view" TargetMode="Externa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masseyhighschoolnz-my.sharepoint.com/personal/jgottschalk_masseyhigh_school_nz/_layouts/15/onedrive.aspx?id=%2Fpersonal%2Fjgottschalk%5Fmasseyhigh%5Fschool%5Fnz%2FDocuments%2FProjects%2F01%5FTutorials%2F12I%5F91896%5F7%5Fv2%5FAdv%5FProgramming%5FRevisited%2F91896%5F7%5FVideos%2F02%5FRelevant%5FImplications%2Emp4&amp;parent=%2Fpersonal%2Fjgottschalk%5Fmasseyhigh%5Fschool%5Fnz%2FDocuments%2FProjects%2F01%5FTutorials%2F12I%5F91896%5F7%5Fv2%5FAdv%5FProgramming%5FRevisited%2F91896%5F7%5FVideos&amp;originalPath=aHR0cHM6Ly9tYXNzZXloaWdoc2Nob29sbnotbXkuc2hhcmVwb2ludC5jb20vOnY6L2cvcGVyc29uYWwvamdvdHRzY2hhbGtfbWFzc2V5aGlnaF9zY2hvb2xfbnovRVRHVzFaNmZ6anhHbkNJYlFvblVpcDhCbVNaV2g3djYtMzF3N0w5OHdiRzktQT9ydGltZT05SGxJaFMwODJVZw"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7.png"/><Relationship Id="rId4" Type="http://schemas.openxmlformats.org/officeDocument/2006/relationships/image" Target="../media/image2.png"/><Relationship Id="rId5"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65" name="Google Shape;65;p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66" name="Google Shape;66;p12"/>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Project Title</a:t>
            </a:r>
            <a:endParaRPr/>
          </a:p>
          <a:p>
            <a:pPr indent="0" lvl="0" marL="0" rtl="0" algn="l">
              <a:lnSpc>
                <a:spcPct val="100000"/>
              </a:lnSpc>
              <a:spcBef>
                <a:spcPts val="0"/>
              </a:spcBef>
              <a:spcAft>
                <a:spcPts val="0"/>
              </a:spcAft>
              <a:buSzPts val="1800"/>
              <a:buNone/>
            </a:pPr>
            <a:r>
              <a:rPr lang="en" sz="2400"/>
              <a:t>Project Pong</a:t>
            </a:r>
            <a:endParaRPr sz="2400"/>
          </a:p>
        </p:txBody>
      </p:sp>
      <p:sp>
        <p:nvSpPr>
          <p:cNvPr id="67" name="Google Shape;67;p12"/>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0137829906</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132" name="Google Shape;132;p21"/>
          <p:cNvSpPr txBox="1"/>
          <p:nvPr>
            <p:ph idx="1" type="body"/>
          </p:nvPr>
        </p:nvSpPr>
        <p:spPr>
          <a:xfrm>
            <a:off x="460950" y="956400"/>
            <a:ext cx="8222100" cy="40527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a:t>3.</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SzPts val="1800"/>
              <a:buNone/>
            </a:pPr>
            <a:r>
              <a:t/>
            </a:r>
            <a:endParaRPr/>
          </a:p>
        </p:txBody>
      </p:sp>
      <p:pic>
        <p:nvPicPr>
          <p:cNvPr id="133" name="Google Shape;133;p21"/>
          <p:cNvPicPr preferRelativeResize="0"/>
          <p:nvPr/>
        </p:nvPicPr>
        <p:blipFill rotWithShape="1">
          <a:blip r:embed="rId3">
            <a:alphaModFix/>
          </a:blip>
          <a:srcRect b="6594" l="0" r="0" t="0"/>
          <a:stretch/>
        </p:blipFill>
        <p:spPr>
          <a:xfrm>
            <a:off x="1116471" y="2961001"/>
            <a:ext cx="4043630" cy="2123551"/>
          </a:xfrm>
          <a:prstGeom prst="rect">
            <a:avLst/>
          </a:prstGeom>
          <a:noFill/>
          <a:ln>
            <a:noFill/>
          </a:ln>
        </p:spPr>
      </p:pic>
      <p:pic>
        <p:nvPicPr>
          <p:cNvPr id="134" name="Google Shape;134;p21"/>
          <p:cNvPicPr preferRelativeResize="0"/>
          <p:nvPr/>
        </p:nvPicPr>
        <p:blipFill rotWithShape="1">
          <a:blip r:embed="rId4">
            <a:alphaModFix/>
          </a:blip>
          <a:srcRect b="6288" l="0" r="0" t="0"/>
          <a:stretch/>
        </p:blipFill>
        <p:spPr>
          <a:xfrm>
            <a:off x="1129502" y="837451"/>
            <a:ext cx="4030598" cy="2123551"/>
          </a:xfrm>
          <a:prstGeom prst="rect">
            <a:avLst/>
          </a:prstGeom>
          <a:noFill/>
          <a:ln>
            <a:noFill/>
          </a:ln>
        </p:spPr>
      </p:pic>
      <p:pic>
        <p:nvPicPr>
          <p:cNvPr id="135" name="Google Shape;135;p21"/>
          <p:cNvPicPr preferRelativeResize="0"/>
          <p:nvPr/>
        </p:nvPicPr>
        <p:blipFill rotWithShape="1">
          <a:blip r:embed="rId5">
            <a:alphaModFix/>
          </a:blip>
          <a:srcRect b="5195" l="0" r="0" t="0"/>
          <a:stretch/>
        </p:blipFill>
        <p:spPr>
          <a:xfrm>
            <a:off x="5160099" y="837450"/>
            <a:ext cx="3983901" cy="2123551"/>
          </a:xfrm>
          <a:prstGeom prst="rect">
            <a:avLst/>
          </a:prstGeom>
          <a:noFill/>
          <a:ln>
            <a:noFill/>
          </a:ln>
        </p:spPr>
      </p:pic>
      <p:pic>
        <p:nvPicPr>
          <p:cNvPr id="136" name="Google Shape;136;p21"/>
          <p:cNvPicPr preferRelativeResize="0"/>
          <p:nvPr/>
        </p:nvPicPr>
        <p:blipFill rotWithShape="1">
          <a:blip r:embed="rId6">
            <a:alphaModFix/>
          </a:blip>
          <a:srcRect b="5195" l="0" r="0" t="0"/>
          <a:stretch/>
        </p:blipFill>
        <p:spPr>
          <a:xfrm>
            <a:off x="5160100" y="3019953"/>
            <a:ext cx="3983901" cy="2123547"/>
          </a:xfrm>
          <a:prstGeom prst="rect">
            <a:avLst/>
          </a:prstGeom>
          <a:noFill/>
          <a:ln>
            <a:noFill/>
          </a:ln>
        </p:spPr>
      </p:pic>
      <p:sp>
        <p:nvSpPr>
          <p:cNvPr id="137" name="Google Shape;137;p21"/>
          <p:cNvSpPr txBox="1"/>
          <p:nvPr/>
        </p:nvSpPr>
        <p:spPr>
          <a:xfrm>
            <a:off x="0" y="3881400"/>
            <a:ext cx="111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43" name="Google Shape;143;p22"/>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Record evidence that you have broken the outcome into smaller components.</a:t>
            </a:r>
            <a:br>
              <a:rPr lang="en"/>
            </a:br>
            <a:r>
              <a:rPr lang="en"/>
              <a:t>I have broke the weeks </a:t>
            </a:r>
            <a:r>
              <a:rPr lang="en"/>
              <a:t>into</a:t>
            </a:r>
            <a:r>
              <a:rPr lang="en"/>
              <a:t> smaller </a:t>
            </a:r>
            <a:r>
              <a:rPr lang="en"/>
              <a:t>component</a:t>
            </a:r>
            <a:r>
              <a:rPr lang="en"/>
              <a:t> making it easier to track stuff. Individual tasks were assigned for each week so a portion of the work is done.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49" name="Google Shape;149;p2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Record evidence that you have broken the outcome into smaller components.</a:t>
            </a:r>
            <a:br>
              <a:rPr lang="en"/>
            </a:br>
            <a:r>
              <a:rPr lang="en"/>
              <a:t>I have broke the weeks into smaller component making it easier to track stuff. Individual tasks were assigned for each week so a portion of the work is done.</a:t>
            </a:r>
            <a:endParaRPr/>
          </a:p>
        </p:txBody>
      </p:sp>
      <p:pic>
        <p:nvPicPr>
          <p:cNvPr id="150" name="Google Shape;150;p23"/>
          <p:cNvPicPr preferRelativeResize="0"/>
          <p:nvPr/>
        </p:nvPicPr>
        <p:blipFill rotWithShape="1">
          <a:blip r:embed="rId3">
            <a:alphaModFix/>
          </a:blip>
          <a:srcRect b="12774" l="22618" r="23922" t="30017"/>
          <a:stretch/>
        </p:blipFill>
        <p:spPr>
          <a:xfrm>
            <a:off x="0" y="846050"/>
            <a:ext cx="9144001" cy="4297450"/>
          </a:xfrm>
          <a:prstGeom prst="rect">
            <a:avLst/>
          </a:prstGeom>
          <a:noFill/>
          <a:ln>
            <a:noFill/>
          </a:ln>
        </p:spPr>
      </p:pic>
      <p:sp>
        <p:nvSpPr>
          <p:cNvPr id="151" name="Google Shape;151;p23"/>
          <p:cNvSpPr txBox="1"/>
          <p:nvPr/>
        </p:nvSpPr>
        <p:spPr>
          <a:xfrm>
            <a:off x="0" y="474330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Slide to see the chart better</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57" name="Google Shape;157;p24"/>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Graph Image still in progress</a:t>
            </a:r>
            <a:r>
              <a:rPr lang="en"/>
              <a:t>...</a:t>
            </a:r>
            <a:r>
              <a:rPr lang="en"/>
              <a:t>.</a:t>
            </a:r>
            <a:endParaRPr/>
          </a:p>
        </p:txBody>
      </p:sp>
      <p:pic>
        <p:nvPicPr>
          <p:cNvPr id="158" name="Google Shape;158;p24"/>
          <p:cNvPicPr preferRelativeResize="0"/>
          <p:nvPr/>
        </p:nvPicPr>
        <p:blipFill rotWithShape="1">
          <a:blip r:embed="rId3">
            <a:alphaModFix/>
          </a:blip>
          <a:srcRect b="25313" l="22323" r="33029" t="34197"/>
          <a:stretch/>
        </p:blipFill>
        <p:spPr>
          <a:xfrm>
            <a:off x="0" y="819200"/>
            <a:ext cx="9212649" cy="4324301"/>
          </a:xfrm>
          <a:prstGeom prst="rect">
            <a:avLst/>
          </a:prstGeom>
          <a:noFill/>
          <a:ln>
            <a:noFill/>
          </a:ln>
        </p:spPr>
      </p:pic>
      <p:pic>
        <p:nvPicPr>
          <p:cNvPr id="159" name="Google Shape;159;p24"/>
          <p:cNvPicPr preferRelativeResize="0"/>
          <p:nvPr/>
        </p:nvPicPr>
        <p:blipFill rotWithShape="1">
          <a:blip r:embed="rId4">
            <a:alphaModFix/>
          </a:blip>
          <a:srcRect b="24791" l="22323" r="33029" t="35761"/>
          <a:stretch/>
        </p:blipFill>
        <p:spPr>
          <a:xfrm>
            <a:off x="0" y="819200"/>
            <a:ext cx="9132075" cy="4324301"/>
          </a:xfrm>
          <a:prstGeom prst="rect">
            <a:avLst/>
          </a:prstGeom>
          <a:noFill/>
          <a:ln>
            <a:noFill/>
          </a:ln>
        </p:spPr>
      </p:pic>
      <p:sp>
        <p:nvSpPr>
          <p:cNvPr id="160" name="Google Shape;160;p24"/>
          <p:cNvSpPr txBox="1"/>
          <p:nvPr/>
        </p:nvSpPr>
        <p:spPr>
          <a:xfrm>
            <a:off x="5700300" y="0"/>
            <a:ext cx="34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Slide to see the chart better</a:t>
            </a:r>
            <a:endParaRPr>
              <a:latin typeface="Roboto"/>
              <a:ea typeface="Roboto"/>
              <a:cs typeface="Roboto"/>
              <a:sym typeface="Roboto"/>
            </a:endParaRPr>
          </a:p>
        </p:txBody>
      </p:sp>
      <p:sp>
        <p:nvSpPr>
          <p:cNvPr id="161" name="Google Shape;161;p24"/>
          <p:cNvSpPr txBox="1"/>
          <p:nvPr/>
        </p:nvSpPr>
        <p:spPr>
          <a:xfrm>
            <a:off x="3925025" y="8192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Task Sizing</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67" name="Google Shape;167;p25"/>
          <p:cNvSpPr txBox="1"/>
          <p:nvPr>
            <p:ph idx="1" type="body"/>
          </p:nvPr>
        </p:nvSpPr>
        <p:spPr>
          <a:xfrm>
            <a:off x="471900" y="956400"/>
            <a:ext cx="8222100" cy="576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200"/>
              <a:t>Project Pong was split into three main components</a:t>
            </a:r>
            <a:endParaRPr sz="1200"/>
          </a:p>
          <a:p>
            <a:pPr indent="-304800" lvl="0" marL="457200" rtl="0" algn="l">
              <a:lnSpc>
                <a:spcPct val="115000"/>
              </a:lnSpc>
              <a:spcBef>
                <a:spcPts val="1600"/>
              </a:spcBef>
              <a:spcAft>
                <a:spcPts val="0"/>
              </a:spcAft>
              <a:buSzPts val="1200"/>
              <a:buChar char="-"/>
            </a:pPr>
            <a:r>
              <a:rPr lang="en" sz="1200"/>
              <a:t>The window </a:t>
            </a:r>
            <a:r>
              <a:rPr lang="en" sz="1200"/>
              <a:t>itself</a:t>
            </a:r>
            <a:r>
              <a:rPr lang="en" sz="1200"/>
              <a:t> and its functions</a:t>
            </a:r>
            <a:endParaRPr sz="1200"/>
          </a:p>
          <a:p>
            <a:pPr indent="-304800" lvl="0" marL="457200" rtl="0" algn="l">
              <a:lnSpc>
                <a:spcPct val="115000"/>
              </a:lnSpc>
              <a:spcBef>
                <a:spcPts val="0"/>
              </a:spcBef>
              <a:spcAft>
                <a:spcPts val="0"/>
              </a:spcAft>
              <a:buSzPts val="1200"/>
              <a:buChar char="-"/>
            </a:pPr>
            <a:r>
              <a:rPr lang="en" sz="1200"/>
              <a:t>Game functions</a:t>
            </a:r>
            <a:endParaRPr sz="1200"/>
          </a:p>
          <a:p>
            <a:pPr indent="-304800" lvl="0" marL="457200" rtl="0" algn="l">
              <a:lnSpc>
                <a:spcPct val="115000"/>
              </a:lnSpc>
              <a:spcBef>
                <a:spcPts val="0"/>
              </a:spcBef>
              <a:spcAft>
                <a:spcPts val="0"/>
              </a:spcAft>
              <a:buSzPts val="1200"/>
              <a:buChar char="-"/>
            </a:pPr>
            <a:r>
              <a:rPr lang="en" sz="1200"/>
              <a:t>Paddle, ball and controls</a:t>
            </a:r>
            <a:endParaRPr sz="1200"/>
          </a:p>
          <a:p>
            <a:pPr indent="0" lvl="0" marL="0" rtl="0" algn="l">
              <a:lnSpc>
                <a:spcPct val="115000"/>
              </a:lnSpc>
              <a:spcBef>
                <a:spcPts val="1600"/>
              </a:spcBef>
              <a:spcAft>
                <a:spcPts val="0"/>
              </a:spcAft>
              <a:buNone/>
            </a:pPr>
            <a:r>
              <a:rPr lang="en" sz="1200"/>
              <a:t>Window </a:t>
            </a:r>
            <a:r>
              <a:rPr lang="en" sz="1200"/>
              <a:t>component: This is where I code the window itself such as the pygame title screen, the the game screen itself, background.</a:t>
            </a:r>
            <a:endParaRPr sz="1200"/>
          </a:p>
          <a:p>
            <a:pPr indent="-304800" lvl="0" marL="457200" rtl="0" algn="l">
              <a:lnSpc>
                <a:spcPct val="115000"/>
              </a:lnSpc>
              <a:spcBef>
                <a:spcPts val="1600"/>
              </a:spcBef>
              <a:spcAft>
                <a:spcPts val="0"/>
              </a:spcAft>
              <a:buSzPts val="1200"/>
              <a:buChar char="-"/>
            </a:pPr>
            <a:r>
              <a:rPr lang="en" sz="1200"/>
              <a:t>Title screen: The title screen is a quick is intended to be a very quick introduction of the game, and simple instructions to start the game and how to exit. The title screen is its on separate window from the game window. </a:t>
            </a:r>
            <a:endParaRPr sz="1200"/>
          </a:p>
          <a:p>
            <a:pPr indent="-304800" lvl="0" marL="457200" rtl="0" algn="l">
              <a:lnSpc>
                <a:spcPct val="115000"/>
              </a:lnSpc>
              <a:spcBef>
                <a:spcPts val="0"/>
              </a:spcBef>
              <a:spcAft>
                <a:spcPts val="0"/>
              </a:spcAft>
              <a:buSzPts val="1200"/>
              <a:buChar char="-"/>
            </a:pPr>
            <a:r>
              <a:rPr lang="en" sz="1200"/>
              <a:t>Game window: After the user press the start button the game window will pop up for the user to play. The game window is basically where the game is played. </a:t>
            </a:r>
            <a:endParaRPr sz="1200"/>
          </a:p>
          <a:p>
            <a:pPr indent="-304800" lvl="0" marL="457200" rtl="0" algn="l">
              <a:lnSpc>
                <a:spcPct val="115000"/>
              </a:lnSpc>
              <a:spcBef>
                <a:spcPts val="0"/>
              </a:spcBef>
              <a:spcAft>
                <a:spcPts val="0"/>
              </a:spcAft>
              <a:buSzPts val="1200"/>
              <a:buChar char="-"/>
            </a:pPr>
            <a:r>
              <a:rPr lang="en" sz="1200"/>
              <a:t>Background screen: A background is made for both the title window and game window. A background image for the title window to act as a simple title. A Image for the game window to act as the field so the game doesn't look to boring.</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73" name="Google Shape;173;p26"/>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200"/>
              <a:t>Game functions: This is basically the component that is required for the game to run properly, efficiently and as intended.</a:t>
            </a:r>
            <a:endParaRPr sz="1200"/>
          </a:p>
          <a:p>
            <a:pPr indent="-304800" lvl="0" marL="457200" rtl="0" algn="l">
              <a:lnSpc>
                <a:spcPct val="115000"/>
              </a:lnSpc>
              <a:spcBef>
                <a:spcPts val="1600"/>
              </a:spcBef>
              <a:spcAft>
                <a:spcPts val="0"/>
              </a:spcAft>
              <a:buSzPts val="1200"/>
              <a:buChar char="-"/>
            </a:pPr>
            <a:r>
              <a:rPr lang="en" sz="1200"/>
              <a:t>Collisions: This component is very important as this is </a:t>
            </a:r>
            <a:r>
              <a:rPr lang="en" sz="1200"/>
              <a:t>one of the main functions that makes the game run. E.g ball collisions between the top and bottom walls and the two paddles/</a:t>
            </a:r>
            <a:endParaRPr sz="1200"/>
          </a:p>
          <a:p>
            <a:pPr indent="-304800" lvl="0" marL="457200" rtl="0" algn="l">
              <a:lnSpc>
                <a:spcPct val="115000"/>
              </a:lnSpc>
              <a:spcBef>
                <a:spcPts val="0"/>
              </a:spcBef>
              <a:spcAft>
                <a:spcPts val="0"/>
              </a:spcAft>
              <a:buSzPts val="1200"/>
              <a:buChar char="-"/>
            </a:pPr>
            <a:r>
              <a:rPr lang="en" sz="1200"/>
              <a:t>Score system: This component is very basic and not as important as collisions, but still is best to include. Basically whenever the ball goes behind any of the paddles and score, their score will plus one.</a:t>
            </a:r>
            <a:endParaRPr sz="1200"/>
          </a:p>
          <a:p>
            <a:pPr indent="-304800" lvl="0" marL="457200" rtl="0" algn="l">
              <a:lnSpc>
                <a:spcPct val="115000"/>
              </a:lnSpc>
              <a:spcBef>
                <a:spcPts val="0"/>
              </a:spcBef>
              <a:spcAft>
                <a:spcPts val="0"/>
              </a:spcAft>
              <a:buSzPts val="1200"/>
              <a:buChar char="-"/>
            </a:pPr>
            <a:r>
              <a:rPr lang="en" sz="1200"/>
              <a:t>Play again and Name input GUI: Again not as important as Collision to help run the game, but good to put in. The play again component is basically restarting the whole code again. If user says yes to playing again, it will restart, if no, then the whole code will exit and stop running. The name input is done to put against the scores, for users to know which score is theirs.</a:t>
            </a:r>
            <a:endParaRPr sz="1200"/>
          </a:p>
          <a:p>
            <a:pPr indent="0" lvl="0" marL="0" rtl="0" algn="l">
              <a:lnSpc>
                <a:spcPct val="115000"/>
              </a:lnSpc>
              <a:spcBef>
                <a:spcPts val="1600"/>
              </a:spcBef>
              <a:spcAft>
                <a:spcPts val="0"/>
              </a:spcAft>
              <a:buSzPts val="1800"/>
              <a:buNone/>
            </a:pPr>
            <a:r>
              <a:rPr lang="en" sz="1200"/>
              <a:t>Paddle and the ball: This is what the user sees and uses to win against the other user.</a:t>
            </a:r>
            <a:endParaRPr sz="1200"/>
          </a:p>
          <a:p>
            <a:pPr indent="-304800" lvl="0" marL="457200" rtl="0" algn="l">
              <a:lnSpc>
                <a:spcPct val="115000"/>
              </a:lnSpc>
              <a:spcBef>
                <a:spcPts val="1600"/>
              </a:spcBef>
              <a:spcAft>
                <a:spcPts val="0"/>
              </a:spcAft>
              <a:buSzPts val="1200"/>
              <a:buChar char="-"/>
            </a:pPr>
            <a:r>
              <a:rPr lang="en" sz="1200"/>
              <a:t>Movement of paddles: This </a:t>
            </a:r>
            <a:r>
              <a:rPr lang="en" sz="1200"/>
              <a:t>component</a:t>
            </a:r>
            <a:r>
              <a:rPr lang="en" sz="1200"/>
              <a:t> is basically making the paddle move when the user wants to. This </a:t>
            </a:r>
            <a:r>
              <a:rPr lang="en" sz="1200"/>
              <a:t>involves</a:t>
            </a:r>
            <a:r>
              <a:rPr lang="en" sz="1200"/>
              <a:t> accepting commands </a:t>
            </a:r>
            <a:r>
              <a:rPr lang="en" sz="1200"/>
              <a:t>from</a:t>
            </a:r>
            <a:r>
              <a:rPr lang="en" sz="1200"/>
              <a:t> users.</a:t>
            </a:r>
            <a:endParaRPr sz="1200"/>
          </a:p>
          <a:p>
            <a:pPr indent="-304800" lvl="0" marL="457200" rtl="0" algn="l">
              <a:lnSpc>
                <a:spcPct val="115000"/>
              </a:lnSpc>
              <a:spcBef>
                <a:spcPts val="0"/>
              </a:spcBef>
              <a:spcAft>
                <a:spcPts val="0"/>
              </a:spcAft>
              <a:buSzPts val="1200"/>
              <a:buChar char="-"/>
            </a:pPr>
            <a:r>
              <a:rPr lang="en" sz="1200"/>
              <a:t>Movement of ball: This component involves moving the ball constantly as in pong the ball never stops moving. This also involved making the ball going back to the middle after each </a:t>
            </a:r>
            <a:r>
              <a:rPr lang="en" sz="1200"/>
              <a:t>score</a:t>
            </a:r>
            <a:r>
              <a:rPr lang="en" sz="1200"/>
              <a:t>. The ball also moves in the opposite direction of where it scored to make it more fair.</a:t>
            </a:r>
            <a:endParaRPr sz="1200"/>
          </a:p>
          <a:p>
            <a:pPr indent="0" lvl="0" marL="0" rtl="0" algn="l">
              <a:lnSpc>
                <a:spcPct val="115000"/>
              </a:lnSpc>
              <a:spcBef>
                <a:spcPts val="1600"/>
              </a:spcBef>
              <a:spcAft>
                <a:spcPts val="0"/>
              </a:spcAft>
              <a:buSzPts val="1800"/>
              <a:buNone/>
            </a:pPr>
            <a:r>
              <a:t/>
            </a:r>
            <a:endParaRPr sz="1200"/>
          </a:p>
          <a:p>
            <a:pPr indent="0" lvl="0" marL="0" rtl="0" algn="l">
              <a:lnSpc>
                <a:spcPct val="115000"/>
              </a:lnSpc>
              <a:spcBef>
                <a:spcPts val="1600"/>
              </a:spcBef>
              <a:spcAft>
                <a:spcPts val="0"/>
              </a:spcAft>
              <a:buSzPts val="1800"/>
              <a:buNone/>
            </a:pPr>
            <a:r>
              <a:t/>
            </a:r>
            <a:endParaRPr sz="1200"/>
          </a:p>
          <a:p>
            <a:pPr indent="0" lvl="0" marL="0" rtl="0" algn="l">
              <a:lnSpc>
                <a:spcPct val="115000"/>
              </a:lnSpc>
              <a:spcBef>
                <a:spcPts val="1600"/>
              </a:spcBef>
              <a:spcAft>
                <a:spcPts val="1600"/>
              </a:spcAft>
              <a:buSzPts val="1800"/>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 (</a:t>
            </a:r>
            <a:r>
              <a:rPr lang="en"/>
              <a:t>trialling alternatives)</a:t>
            </a:r>
            <a:endParaRPr/>
          </a:p>
        </p:txBody>
      </p:sp>
      <p:sp>
        <p:nvSpPr>
          <p:cNvPr id="179" name="Google Shape;179;p2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Record evidence that you have trialled components. Show that you gathered information to inform your decision making.</a:t>
            </a:r>
            <a:endParaRPr sz="1400"/>
          </a:p>
          <a:p>
            <a:pPr indent="0" lvl="0" marL="0" rtl="0" algn="l">
              <a:lnSpc>
                <a:spcPct val="115000"/>
              </a:lnSpc>
              <a:spcBef>
                <a:spcPts val="1600"/>
              </a:spcBef>
              <a:spcAft>
                <a:spcPts val="0"/>
              </a:spcAft>
              <a:buSzPts val="1800"/>
              <a:buNone/>
            </a:pPr>
            <a:r>
              <a:rPr lang="en" sz="1400"/>
              <a:t>Record evidence that you have trialled multiple components and have selected those most suitable.</a:t>
            </a:r>
            <a:endParaRPr sz="1400"/>
          </a:p>
          <a:p>
            <a:pPr indent="0" lvl="0" marL="0" rtl="0" algn="l">
              <a:lnSpc>
                <a:spcPct val="115000"/>
              </a:lnSpc>
              <a:spcBef>
                <a:spcPts val="1600"/>
              </a:spcBef>
              <a:spcAft>
                <a:spcPts val="0"/>
              </a:spcAft>
              <a:buSzPts val="1800"/>
              <a:buNone/>
            </a:pPr>
            <a:r>
              <a:rPr lang="en" sz="1400"/>
              <a:t>Record evidence that you have used information from trialling appropriately to improve the functionality of the outcome.</a:t>
            </a:r>
            <a:endParaRPr sz="1400"/>
          </a:p>
          <a:p>
            <a:pPr indent="0" lvl="0" marL="0" rtl="0" algn="l">
              <a:lnSpc>
                <a:spcPct val="115000"/>
              </a:lnSpc>
              <a:spcBef>
                <a:spcPts val="1600"/>
              </a:spcBef>
              <a:spcAft>
                <a:spcPts val="0"/>
              </a:spcAft>
              <a:buSzPts val="1800"/>
              <a:buNone/>
            </a:pPr>
            <a:r>
              <a:rPr lang="en" sz="1400"/>
              <a:t>(Basically a before and after and how it was improved and alternative code did)</a:t>
            </a:r>
            <a:endParaRPr sz="1400"/>
          </a:p>
          <a:p>
            <a:pPr indent="0" lvl="0" marL="0" rtl="0" algn="l">
              <a:lnSpc>
                <a:spcPct val="115000"/>
              </a:lnSpc>
              <a:spcBef>
                <a:spcPts val="1600"/>
              </a:spcBef>
              <a:spcAft>
                <a:spcPts val="0"/>
              </a:spcAft>
              <a:buSzPts val="1800"/>
              <a:buNone/>
            </a:pPr>
            <a:r>
              <a:rPr lang="en" sz="1400"/>
              <a:t>(thoughts on other ideas i could of added onto the program)</a:t>
            </a:r>
            <a:endParaRPr sz="1400"/>
          </a:p>
          <a:p>
            <a:pPr indent="-317500" lvl="0" marL="457200" rtl="0" algn="l">
              <a:lnSpc>
                <a:spcPct val="115000"/>
              </a:lnSpc>
              <a:spcBef>
                <a:spcPts val="1600"/>
              </a:spcBef>
              <a:spcAft>
                <a:spcPts val="0"/>
              </a:spcAft>
              <a:buSzPts val="1400"/>
              <a:buAutoNum type="arabicPeriod"/>
            </a:pPr>
            <a:r>
              <a:rPr lang="en" sz="1400"/>
              <a:t>Comparing alternatives </a:t>
            </a:r>
            <a:endParaRPr sz="1400"/>
          </a:p>
          <a:p>
            <a:pPr indent="-317500" lvl="0" marL="457200" rtl="0" algn="l">
              <a:lnSpc>
                <a:spcPct val="115000"/>
              </a:lnSpc>
              <a:spcBef>
                <a:spcPts val="0"/>
              </a:spcBef>
              <a:spcAft>
                <a:spcPts val="0"/>
              </a:spcAft>
              <a:buSzPts val="1400"/>
              <a:buAutoNum type="arabicPeriod"/>
            </a:pPr>
            <a:r>
              <a:rPr lang="en" sz="1400"/>
              <a:t>Addressing</a:t>
            </a:r>
            <a:r>
              <a:rPr lang="en" sz="1400"/>
              <a:t> Implications and </a:t>
            </a:r>
            <a:r>
              <a:rPr lang="en" sz="1400"/>
              <a:t>Stakeholder feedback</a:t>
            </a:r>
            <a:endParaRPr sz="1400"/>
          </a:p>
          <a:p>
            <a:pPr indent="0" lvl="0" marL="45720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3000"/>
              <a:t>Trialling components (Comparing Alternatives</a:t>
            </a:r>
            <a:r>
              <a:rPr lang="en" sz="3000"/>
              <a:t>)</a:t>
            </a:r>
            <a:endParaRPr sz="3000"/>
          </a:p>
        </p:txBody>
      </p:sp>
      <p:sp>
        <p:nvSpPr>
          <p:cNvPr id="185" name="Google Shape;185;p28"/>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SzPts val="1800"/>
              <a:buAutoNum type="arabicPeriod"/>
            </a:pPr>
            <a:r>
              <a:rPr lang="en"/>
              <a:t>First I tested alternatives of what software I’ll use with python code. I didn’t really have any other choice on coding languages as python is the only coding language I </a:t>
            </a:r>
            <a:r>
              <a:rPr lang="en"/>
              <a:t>learned</a:t>
            </a:r>
            <a:r>
              <a:rPr lang="en"/>
              <a:t>. I tried to softwares, Mu editor and Pycharm.  At first I tried Mu </a:t>
            </a:r>
            <a:r>
              <a:rPr lang="en"/>
              <a:t>editor and it felt very outdated and it was doing really weird stuff. When I copy and pasted the code to Pycharm, the code was working a lot better. So I decided to use Pycharm. What convinced me to use pycharm more was that they had a version control for our code / history. So whatever I did yesterday to my code, I can always revert it back to that state.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sz="3000"/>
              <a:t>Trialling components (Comparing Alternatives</a:t>
            </a:r>
            <a:r>
              <a:rPr lang="en" sz="3000"/>
              <a:t>)</a:t>
            </a:r>
            <a:endParaRPr sz="3000"/>
          </a:p>
        </p:txBody>
      </p:sp>
      <p:sp>
        <p:nvSpPr>
          <p:cNvPr id="191" name="Google Shape;191;p2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Pycharm Outcome</a:t>
            </a:r>
            <a:endParaRPr/>
          </a:p>
        </p:txBody>
      </p:sp>
      <p:pic>
        <p:nvPicPr>
          <p:cNvPr id="192" name="Google Shape;192;p29"/>
          <p:cNvPicPr preferRelativeResize="0"/>
          <p:nvPr/>
        </p:nvPicPr>
        <p:blipFill rotWithShape="1">
          <a:blip r:embed="rId3">
            <a:alphaModFix/>
          </a:blip>
          <a:srcRect b="5392" l="0" r="0" t="0"/>
          <a:stretch/>
        </p:blipFill>
        <p:spPr>
          <a:xfrm>
            <a:off x="5619408" y="820950"/>
            <a:ext cx="3524592" cy="1866700"/>
          </a:xfrm>
          <a:prstGeom prst="rect">
            <a:avLst/>
          </a:prstGeom>
          <a:noFill/>
          <a:ln>
            <a:noFill/>
          </a:ln>
        </p:spPr>
      </p:pic>
      <p:pic>
        <p:nvPicPr>
          <p:cNvPr id="193" name="Google Shape;193;p29"/>
          <p:cNvPicPr preferRelativeResize="0"/>
          <p:nvPr/>
        </p:nvPicPr>
        <p:blipFill rotWithShape="1">
          <a:blip r:embed="rId3">
            <a:alphaModFix/>
          </a:blip>
          <a:srcRect b="52133" l="0" r="53938" t="10098"/>
          <a:stretch/>
        </p:blipFill>
        <p:spPr>
          <a:xfrm>
            <a:off x="5619400" y="3276800"/>
            <a:ext cx="3524599" cy="1866700"/>
          </a:xfrm>
          <a:prstGeom prst="rect">
            <a:avLst/>
          </a:prstGeom>
          <a:noFill/>
          <a:ln>
            <a:noFill/>
          </a:ln>
        </p:spPr>
      </p:pic>
      <p:pic>
        <p:nvPicPr>
          <p:cNvPr id="194" name="Google Shape;194;p29"/>
          <p:cNvPicPr preferRelativeResize="0"/>
          <p:nvPr/>
        </p:nvPicPr>
        <p:blipFill>
          <a:blip r:embed="rId4">
            <a:alphaModFix/>
          </a:blip>
          <a:stretch>
            <a:fillRect/>
          </a:stretch>
        </p:blipFill>
        <p:spPr>
          <a:xfrm>
            <a:off x="0" y="816301"/>
            <a:ext cx="3524600" cy="1875991"/>
          </a:xfrm>
          <a:prstGeom prst="rect">
            <a:avLst/>
          </a:prstGeom>
          <a:noFill/>
          <a:ln>
            <a:noFill/>
          </a:ln>
        </p:spPr>
      </p:pic>
      <p:pic>
        <p:nvPicPr>
          <p:cNvPr id="195" name="Google Shape;195;p29"/>
          <p:cNvPicPr preferRelativeResize="0"/>
          <p:nvPr/>
        </p:nvPicPr>
        <p:blipFill>
          <a:blip r:embed="rId5">
            <a:alphaModFix/>
          </a:blip>
          <a:stretch>
            <a:fillRect/>
          </a:stretch>
        </p:blipFill>
        <p:spPr>
          <a:xfrm>
            <a:off x="0" y="3265076"/>
            <a:ext cx="3524601" cy="1878426"/>
          </a:xfrm>
          <a:prstGeom prst="rect">
            <a:avLst/>
          </a:prstGeom>
          <a:noFill/>
          <a:ln>
            <a:noFill/>
          </a:ln>
        </p:spPr>
      </p:pic>
      <p:pic>
        <p:nvPicPr>
          <p:cNvPr id="196" name="Google Shape;196;p29"/>
          <p:cNvPicPr preferRelativeResize="0"/>
          <p:nvPr/>
        </p:nvPicPr>
        <p:blipFill>
          <a:blip r:embed="rId6">
            <a:alphaModFix/>
          </a:blip>
          <a:stretch>
            <a:fillRect/>
          </a:stretch>
        </p:blipFill>
        <p:spPr>
          <a:xfrm>
            <a:off x="4132498" y="1450749"/>
            <a:ext cx="879026" cy="607101"/>
          </a:xfrm>
          <a:prstGeom prst="rect">
            <a:avLst/>
          </a:prstGeom>
          <a:noFill/>
          <a:ln>
            <a:noFill/>
          </a:ln>
        </p:spPr>
      </p:pic>
      <p:pic>
        <p:nvPicPr>
          <p:cNvPr id="197" name="Google Shape;197;p29"/>
          <p:cNvPicPr preferRelativeResize="0"/>
          <p:nvPr/>
        </p:nvPicPr>
        <p:blipFill>
          <a:blip r:embed="rId6">
            <a:alphaModFix/>
          </a:blip>
          <a:stretch>
            <a:fillRect/>
          </a:stretch>
        </p:blipFill>
        <p:spPr>
          <a:xfrm>
            <a:off x="4132498" y="3900737"/>
            <a:ext cx="879026" cy="607101"/>
          </a:xfrm>
          <a:prstGeom prst="rect">
            <a:avLst/>
          </a:prstGeom>
          <a:noFill/>
          <a:ln>
            <a:noFill/>
          </a:ln>
        </p:spPr>
      </p:pic>
      <p:sp>
        <p:nvSpPr>
          <p:cNvPr id="198" name="Google Shape;198;p29"/>
          <p:cNvSpPr txBox="1"/>
          <p:nvPr/>
        </p:nvSpPr>
        <p:spPr>
          <a:xfrm>
            <a:off x="3787125" y="3343925"/>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Pycharm Outcome</a:t>
            </a:r>
            <a:endParaRPr>
              <a:latin typeface="Roboto"/>
              <a:ea typeface="Roboto"/>
              <a:cs typeface="Roboto"/>
              <a:sym typeface="Roboto"/>
            </a:endParaRPr>
          </a:p>
        </p:txBody>
      </p:sp>
      <p:sp>
        <p:nvSpPr>
          <p:cNvPr id="199" name="Google Shape;199;p29"/>
          <p:cNvSpPr txBox="1"/>
          <p:nvPr/>
        </p:nvSpPr>
        <p:spPr>
          <a:xfrm>
            <a:off x="3787125" y="897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Mu Editor</a:t>
            </a:r>
            <a:r>
              <a:rPr lang="en">
                <a:latin typeface="Roboto"/>
                <a:ea typeface="Roboto"/>
                <a:cs typeface="Roboto"/>
                <a:sym typeface="Roboto"/>
              </a:rPr>
              <a:t> </a:t>
            </a:r>
            <a:r>
              <a:rPr lang="en">
                <a:latin typeface="Roboto"/>
                <a:ea typeface="Roboto"/>
                <a:cs typeface="Roboto"/>
                <a:sym typeface="Roboto"/>
              </a:rPr>
              <a:t>Outcome</a:t>
            </a:r>
            <a:endParaRPr/>
          </a:p>
        </p:txBody>
      </p:sp>
      <p:sp>
        <p:nvSpPr>
          <p:cNvPr id="200" name="Google Shape;200;p29"/>
          <p:cNvSpPr txBox="1"/>
          <p:nvPr/>
        </p:nvSpPr>
        <p:spPr>
          <a:xfrm>
            <a:off x="3072000" y="2671488"/>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471900" y="62250"/>
            <a:ext cx="8222100" cy="76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200"/>
              <a:buNone/>
            </a:pPr>
            <a:r>
              <a:rPr lang="en" sz="3000"/>
              <a:t>Trialling components (Comparing Alternatives</a:t>
            </a:r>
            <a:r>
              <a:rPr lang="en" sz="3000"/>
              <a:t>)</a:t>
            </a:r>
            <a:endParaRPr sz="2400"/>
          </a:p>
        </p:txBody>
      </p:sp>
      <p:sp>
        <p:nvSpPr>
          <p:cNvPr id="206" name="Google Shape;206;p30"/>
          <p:cNvSpPr txBox="1"/>
          <p:nvPr>
            <p:ph idx="1" type="body"/>
          </p:nvPr>
        </p:nvSpPr>
        <p:spPr>
          <a:xfrm>
            <a:off x="471900" y="829950"/>
            <a:ext cx="8222100" cy="3672900"/>
          </a:xfrm>
          <a:prstGeom prst="rect">
            <a:avLst/>
          </a:prstGeom>
          <a:noFill/>
          <a:ln>
            <a:noFill/>
          </a:ln>
        </p:spPr>
        <p:txBody>
          <a:bodyPr anchorCtr="0" anchor="t" bIns="91425" lIns="91425" spcFirstLastPara="1" rIns="91425" wrap="square" tIns="91425">
            <a:noAutofit/>
          </a:bodyPr>
          <a:lstStyle/>
          <a:p>
            <a:pPr indent="-317500" lvl="0" marL="457200" rtl="0" algn="l">
              <a:spcBef>
                <a:spcPts val="1600"/>
              </a:spcBef>
              <a:spcAft>
                <a:spcPts val="0"/>
              </a:spcAft>
              <a:buSzPts val="1400"/>
              <a:buAutoNum type="arabicPeriod"/>
            </a:pPr>
            <a:r>
              <a:rPr lang="en" sz="1400"/>
              <a:t>For the name input Originally I was just thinking about Player 1 and Player 2 and that would display on the scoreboard. I soon realized that it is a bit boring and it can get confusing on which player is which. So I decided to go with a name input and whatever name input the user gives will be displayed next to their score. The input was also made to only accept letters so no funny names with numbers and symbols. I decided to go with  a name input as this helps the users know whos who and the code at the end can congratulate whoever won more specifically. For example if the name was Ajith, it would say “congratulation Ajith, you won”. I also changes the color of color of the two paddles, Originally I was thinking of just plain white to look basic, but after some feedback, it looks way too basics with the plain back background, so I added some colors to the paddle and a field lines so its more pleasing to the eye.</a:t>
            </a:r>
            <a:endParaRPr sz="1400"/>
          </a:p>
          <a:p>
            <a:pPr indent="0" lvl="0" marL="0" rtl="0" algn="l">
              <a:lnSpc>
                <a:spcPct val="115000"/>
              </a:lnSpc>
              <a:spcBef>
                <a:spcPts val="1600"/>
              </a:spcBef>
              <a:spcAft>
                <a:spcPts val="1600"/>
              </a:spcAft>
              <a:buSzPts val="1800"/>
              <a:buNone/>
            </a:pPr>
            <a:r>
              <a:t/>
            </a:r>
            <a:endParaRPr sz="1200"/>
          </a:p>
        </p:txBody>
      </p:sp>
      <p:pic>
        <p:nvPicPr>
          <p:cNvPr id="207" name="Google Shape;207;p30"/>
          <p:cNvPicPr preferRelativeResize="0"/>
          <p:nvPr/>
        </p:nvPicPr>
        <p:blipFill>
          <a:blip r:embed="rId3">
            <a:alphaModFix/>
          </a:blip>
          <a:stretch>
            <a:fillRect/>
          </a:stretch>
        </p:blipFill>
        <p:spPr>
          <a:xfrm>
            <a:off x="1035550" y="3347825"/>
            <a:ext cx="2169900" cy="1275025"/>
          </a:xfrm>
          <a:prstGeom prst="rect">
            <a:avLst/>
          </a:prstGeom>
          <a:noFill/>
          <a:ln>
            <a:noFill/>
          </a:ln>
        </p:spPr>
      </p:pic>
      <p:pic>
        <p:nvPicPr>
          <p:cNvPr id="208" name="Google Shape;208;p30"/>
          <p:cNvPicPr preferRelativeResize="0"/>
          <p:nvPr/>
        </p:nvPicPr>
        <p:blipFill>
          <a:blip r:embed="rId4">
            <a:alphaModFix/>
          </a:blip>
          <a:stretch>
            <a:fillRect/>
          </a:stretch>
        </p:blipFill>
        <p:spPr>
          <a:xfrm>
            <a:off x="3869818" y="3347825"/>
            <a:ext cx="5275681" cy="1822525"/>
          </a:xfrm>
          <a:prstGeom prst="rect">
            <a:avLst/>
          </a:prstGeom>
          <a:noFill/>
          <a:ln>
            <a:noFill/>
          </a:ln>
        </p:spPr>
      </p:pic>
      <p:sp>
        <p:nvSpPr>
          <p:cNvPr id="209" name="Google Shape;209;p30"/>
          <p:cNvSpPr txBox="1"/>
          <p:nvPr/>
        </p:nvSpPr>
        <p:spPr>
          <a:xfrm>
            <a:off x="110125" y="45028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0525" y="-1"/>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Github /Drive link</a:t>
            </a:r>
            <a:endParaRPr/>
          </a:p>
        </p:txBody>
      </p:sp>
      <p:sp>
        <p:nvSpPr>
          <p:cNvPr id="73" name="Google Shape;73;p13"/>
          <p:cNvSpPr txBox="1"/>
          <p:nvPr>
            <p:ph idx="1" type="subTitle"/>
          </p:nvPr>
        </p:nvSpPr>
        <p:spPr>
          <a:xfrm>
            <a:off x="191125" y="933600"/>
            <a:ext cx="8222100" cy="333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t>Trello board or PM link</a:t>
            </a:r>
            <a:endParaRPr sz="4800"/>
          </a:p>
          <a:p>
            <a:pPr indent="0" lvl="0" marL="0" rtl="0" algn="l">
              <a:lnSpc>
                <a:spcPct val="100000"/>
              </a:lnSpc>
              <a:spcBef>
                <a:spcPts val="0"/>
              </a:spcBef>
              <a:spcAft>
                <a:spcPts val="0"/>
              </a:spcAft>
              <a:buSzPts val="1800"/>
              <a:buNone/>
            </a:pPr>
            <a:r>
              <a:rPr b="1" lang="en" sz="2400"/>
              <a:t>Trello Board After every task is in the done list:</a:t>
            </a:r>
            <a:endParaRPr b="1" sz="2400"/>
          </a:p>
          <a:p>
            <a:pPr indent="0" lvl="0" marL="0" rtl="0" algn="l">
              <a:lnSpc>
                <a:spcPct val="100000"/>
              </a:lnSpc>
              <a:spcBef>
                <a:spcPts val="0"/>
              </a:spcBef>
              <a:spcAft>
                <a:spcPts val="0"/>
              </a:spcAft>
              <a:buSzPts val="1800"/>
              <a:buNone/>
            </a:pPr>
            <a:r>
              <a:rPr lang="en" sz="2500" u="sng">
                <a:solidFill>
                  <a:schemeClr val="hlink"/>
                </a:solidFill>
                <a:latin typeface="Arial"/>
                <a:ea typeface="Arial"/>
                <a:cs typeface="Arial"/>
                <a:sym typeface="Arial"/>
                <a:hlinkClick r:id="rId3"/>
              </a:rPr>
              <a:t>https://trello.com/invite/b/xHqJGhks/79d9296531be7cf676855171a7da1c9d/digital</a:t>
            </a:r>
            <a:endParaRPr sz="2500">
              <a:latin typeface="Arial"/>
              <a:ea typeface="Arial"/>
              <a:cs typeface="Arial"/>
              <a:sym typeface="Arial"/>
            </a:endParaRPr>
          </a:p>
          <a:p>
            <a:pPr indent="0" lvl="0" marL="0" rtl="0" algn="l">
              <a:spcBef>
                <a:spcPts val="0"/>
              </a:spcBef>
              <a:spcAft>
                <a:spcPts val="0"/>
              </a:spcAft>
              <a:buSzPts val="1800"/>
              <a:buNone/>
            </a:pPr>
            <a:r>
              <a:rPr b="1" lang="en" sz="2400"/>
              <a:t>Trello Board Before every task is in the done list:</a:t>
            </a:r>
            <a:endParaRPr b="1" sz="2400"/>
          </a:p>
          <a:p>
            <a:pPr indent="0" lvl="0" marL="0" rtl="0" algn="l">
              <a:spcBef>
                <a:spcPts val="0"/>
              </a:spcBef>
              <a:spcAft>
                <a:spcPts val="0"/>
              </a:spcAft>
              <a:buSzPts val="1800"/>
              <a:buNone/>
            </a:pPr>
            <a:r>
              <a:rPr b="1" lang="en" sz="2400" u="sng">
                <a:solidFill>
                  <a:schemeClr val="hlink"/>
                </a:solidFill>
                <a:hlinkClick r:id="rId4"/>
              </a:rPr>
              <a:t>https://trello.com/invite/b/HhiIF0lO/13e34509135ccb4c4f0aac84ce0d35a2/digital-board-backup</a:t>
            </a:r>
            <a:endParaRPr b="1" sz="2400"/>
          </a:p>
          <a:p>
            <a:pPr indent="0" lvl="0" marL="0" rtl="0" algn="l">
              <a:spcBef>
                <a:spcPts val="0"/>
              </a:spcBef>
              <a:spcAft>
                <a:spcPts val="0"/>
              </a:spcAft>
              <a:buSzPts val="1800"/>
              <a:buNone/>
            </a:pPr>
            <a:r>
              <a:t/>
            </a:r>
            <a:endParaRPr b="1" sz="2400"/>
          </a:p>
          <a:p>
            <a:pPr indent="0" lvl="0" marL="0" rtl="0" algn="l">
              <a:lnSpc>
                <a:spcPct val="100000"/>
              </a:lnSpc>
              <a:spcBef>
                <a:spcPts val="0"/>
              </a:spcBef>
              <a:spcAft>
                <a:spcPts val="0"/>
              </a:spcAft>
              <a:buSzPts val="1800"/>
              <a:buNone/>
            </a:pPr>
            <a:r>
              <a:t/>
            </a:r>
            <a:endParaRPr sz="2500">
              <a:latin typeface="Arial"/>
              <a:ea typeface="Arial"/>
              <a:cs typeface="Arial"/>
              <a:sym typeface="Arial"/>
            </a:endParaRPr>
          </a:p>
        </p:txBody>
      </p:sp>
      <p:sp>
        <p:nvSpPr>
          <p:cNvPr id="74" name="Google Shape;74;p13"/>
          <p:cNvSpPr txBox="1"/>
          <p:nvPr>
            <p:ph idx="1" type="subTitle"/>
          </p:nvPr>
        </p:nvSpPr>
        <p:spPr>
          <a:xfrm>
            <a:off x="390525" y="3837051"/>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None/>
            </a:pPr>
            <a:r>
              <a:t/>
            </a:r>
            <a:endParaRPr b="1" i="1"/>
          </a:p>
          <a:p>
            <a:pPr indent="-342900" lvl="0" marL="457200" rtl="0" algn="l">
              <a:lnSpc>
                <a:spcPct val="100000"/>
              </a:lnSpc>
              <a:spcBef>
                <a:spcPts val="0"/>
              </a:spcBef>
              <a:spcAft>
                <a:spcPts val="0"/>
              </a:spcAft>
              <a:buClr>
                <a:schemeClr val="lt1"/>
              </a:buClr>
              <a:buSzPts val="1800"/>
              <a:buNone/>
            </a:pPr>
            <a:r>
              <a:rPr b="1" i="1" lang="en"/>
              <a:t>You MUST provide evidence showing how the problem has been decomposed, how the components have been developed and trialled, and of how they have been assembled and tested to create a final, working outcome.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471900" y="62250"/>
            <a:ext cx="8222100" cy="76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200"/>
              <a:buNone/>
            </a:pPr>
            <a:r>
              <a:rPr lang="en" sz="3000"/>
              <a:t>Trialling components (Comparing Alternatives</a:t>
            </a:r>
            <a:r>
              <a:rPr lang="en" sz="3000"/>
              <a:t>)</a:t>
            </a:r>
            <a:endParaRPr sz="2400"/>
          </a:p>
        </p:txBody>
      </p:sp>
      <p:sp>
        <p:nvSpPr>
          <p:cNvPr id="215" name="Google Shape;215;p31"/>
          <p:cNvSpPr txBox="1"/>
          <p:nvPr>
            <p:ph idx="1" type="body"/>
          </p:nvPr>
        </p:nvSpPr>
        <p:spPr>
          <a:xfrm>
            <a:off x="471900" y="829950"/>
            <a:ext cx="8222100" cy="3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lnSpc>
                <a:spcPct val="115000"/>
              </a:lnSpc>
              <a:spcBef>
                <a:spcPts val="1600"/>
              </a:spcBef>
              <a:spcAft>
                <a:spcPts val="1600"/>
              </a:spcAft>
              <a:buSzPts val="1800"/>
              <a:buNone/>
            </a:pPr>
            <a:r>
              <a:t/>
            </a:r>
            <a:endParaRPr sz="1200"/>
          </a:p>
        </p:txBody>
      </p:sp>
      <p:pic>
        <p:nvPicPr>
          <p:cNvPr id="216" name="Google Shape;216;p31"/>
          <p:cNvPicPr preferRelativeResize="0"/>
          <p:nvPr/>
        </p:nvPicPr>
        <p:blipFill rotWithShape="1">
          <a:blip r:embed="rId3">
            <a:alphaModFix/>
          </a:blip>
          <a:srcRect b="88601" l="0" r="0" t="5150"/>
          <a:stretch/>
        </p:blipFill>
        <p:spPr>
          <a:xfrm>
            <a:off x="0" y="846050"/>
            <a:ext cx="9219200" cy="443175"/>
          </a:xfrm>
          <a:prstGeom prst="rect">
            <a:avLst/>
          </a:prstGeom>
          <a:noFill/>
          <a:ln>
            <a:noFill/>
          </a:ln>
        </p:spPr>
      </p:pic>
      <p:pic>
        <p:nvPicPr>
          <p:cNvPr id="217" name="Google Shape;217;p31"/>
          <p:cNvPicPr preferRelativeResize="0"/>
          <p:nvPr/>
        </p:nvPicPr>
        <p:blipFill rotWithShape="1">
          <a:blip r:embed="rId4">
            <a:alphaModFix/>
          </a:blip>
          <a:srcRect b="83489" l="0" r="0" t="5150"/>
          <a:stretch/>
        </p:blipFill>
        <p:spPr>
          <a:xfrm>
            <a:off x="0" y="4326875"/>
            <a:ext cx="9158925" cy="816626"/>
          </a:xfrm>
          <a:prstGeom prst="rect">
            <a:avLst/>
          </a:prstGeom>
          <a:noFill/>
          <a:ln>
            <a:noFill/>
          </a:ln>
        </p:spPr>
      </p:pic>
      <p:pic>
        <p:nvPicPr>
          <p:cNvPr id="218" name="Google Shape;218;p31"/>
          <p:cNvPicPr preferRelativeResize="0"/>
          <p:nvPr/>
        </p:nvPicPr>
        <p:blipFill>
          <a:blip r:embed="rId5">
            <a:alphaModFix/>
          </a:blip>
          <a:stretch>
            <a:fillRect/>
          </a:stretch>
        </p:blipFill>
        <p:spPr>
          <a:xfrm rot="5400000">
            <a:off x="4170098" y="1788774"/>
            <a:ext cx="879026" cy="607101"/>
          </a:xfrm>
          <a:prstGeom prst="rect">
            <a:avLst/>
          </a:prstGeom>
          <a:noFill/>
          <a:ln>
            <a:noFill/>
          </a:ln>
        </p:spPr>
      </p:pic>
      <p:pic>
        <p:nvPicPr>
          <p:cNvPr id="219" name="Google Shape;219;p31"/>
          <p:cNvPicPr preferRelativeResize="0"/>
          <p:nvPr/>
        </p:nvPicPr>
        <p:blipFill>
          <a:blip r:embed="rId6">
            <a:alphaModFix/>
          </a:blip>
          <a:stretch>
            <a:fillRect/>
          </a:stretch>
        </p:blipFill>
        <p:spPr>
          <a:xfrm>
            <a:off x="0" y="1289225"/>
            <a:ext cx="9144001" cy="323681"/>
          </a:xfrm>
          <a:prstGeom prst="rect">
            <a:avLst/>
          </a:prstGeom>
          <a:noFill/>
          <a:ln>
            <a:noFill/>
          </a:ln>
        </p:spPr>
      </p:pic>
      <p:pic>
        <p:nvPicPr>
          <p:cNvPr id="220" name="Google Shape;220;p31"/>
          <p:cNvPicPr preferRelativeResize="0"/>
          <p:nvPr/>
        </p:nvPicPr>
        <p:blipFill>
          <a:blip r:embed="rId7">
            <a:alphaModFix/>
          </a:blip>
          <a:stretch>
            <a:fillRect/>
          </a:stretch>
        </p:blipFill>
        <p:spPr>
          <a:xfrm>
            <a:off x="-15650" y="3787127"/>
            <a:ext cx="9168050" cy="530675"/>
          </a:xfrm>
          <a:prstGeom prst="rect">
            <a:avLst/>
          </a:prstGeom>
          <a:noFill/>
          <a:ln>
            <a:noFill/>
          </a:ln>
        </p:spPr>
      </p:pic>
      <p:pic>
        <p:nvPicPr>
          <p:cNvPr id="221" name="Google Shape;221;p31"/>
          <p:cNvPicPr preferRelativeResize="0"/>
          <p:nvPr/>
        </p:nvPicPr>
        <p:blipFill>
          <a:blip r:embed="rId8">
            <a:alphaModFix/>
          </a:blip>
          <a:stretch>
            <a:fillRect/>
          </a:stretch>
        </p:blipFill>
        <p:spPr>
          <a:xfrm>
            <a:off x="1706299" y="2571749"/>
            <a:ext cx="5975375" cy="1226875"/>
          </a:xfrm>
          <a:prstGeom prst="rect">
            <a:avLst/>
          </a:prstGeom>
          <a:noFill/>
          <a:ln>
            <a:noFill/>
          </a:ln>
        </p:spPr>
      </p:pic>
      <p:sp>
        <p:nvSpPr>
          <p:cNvPr id="222" name="Google Shape;222;p31"/>
          <p:cNvSpPr txBox="1"/>
          <p:nvPr/>
        </p:nvSpPr>
        <p:spPr>
          <a:xfrm>
            <a:off x="81075" y="17845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485325" y="97600"/>
            <a:ext cx="8222100" cy="76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200"/>
              <a:buNone/>
            </a:pPr>
            <a:r>
              <a:rPr lang="en" sz="2400"/>
              <a:t>Trialling components (Stakeholder Feedback And Addressing Implications</a:t>
            </a:r>
            <a:r>
              <a:rPr lang="en" sz="2400"/>
              <a:t>)</a:t>
            </a:r>
            <a:endParaRPr sz="3000"/>
          </a:p>
        </p:txBody>
      </p:sp>
      <p:sp>
        <p:nvSpPr>
          <p:cNvPr id="228" name="Google Shape;228;p32"/>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2. </a:t>
            </a:r>
            <a:endParaRPr sz="1400"/>
          </a:p>
          <a:p>
            <a:pPr indent="0" lvl="0" marL="0" rtl="0" algn="l">
              <a:spcBef>
                <a:spcPts val="0"/>
              </a:spcBef>
              <a:spcAft>
                <a:spcPts val="0"/>
              </a:spcAft>
              <a:buNone/>
            </a:pPr>
            <a:r>
              <a:rPr lang="en" sz="1400"/>
              <a:t>I first had my parents test out my program and they give me some decent feedback I can do. The first one they immediately thought off was the program needed some more color. The game consisted too much of black and white. So after that feedback I decided to change the paddles into a red and blue for more distinguishing color to make the paddles looks a bit more nice to the human eye. They also said that they don’t like the fact the the ball was a square. A ball logically should be a circle. So I quickly fixed that issue. This was very relevant to the implication aesthetics as this was all about looks and what the human eye sees. So this showed that the aesthetics wasn’t that good being basic.</a:t>
            </a:r>
            <a:endParaRPr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471900" y="102375"/>
            <a:ext cx="8222100" cy="76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3200"/>
              <a:buNone/>
            </a:pPr>
            <a:r>
              <a:rPr lang="en" sz="2400"/>
              <a:t>Trialling components (Stakeholder Feedback And Addressing Implications</a:t>
            </a:r>
            <a:r>
              <a:rPr lang="en" sz="2400"/>
              <a:t>)</a:t>
            </a:r>
            <a:endParaRPr sz="3000"/>
          </a:p>
        </p:txBody>
      </p:sp>
      <p:sp>
        <p:nvSpPr>
          <p:cNvPr id="234" name="Google Shape;234;p3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SzPts val="1800"/>
              <a:buNone/>
            </a:pPr>
            <a:r>
              <a:t/>
            </a:r>
            <a:endParaRPr/>
          </a:p>
        </p:txBody>
      </p:sp>
      <p:pic>
        <p:nvPicPr>
          <p:cNvPr id="235" name="Google Shape;235;p33"/>
          <p:cNvPicPr preferRelativeResize="0"/>
          <p:nvPr/>
        </p:nvPicPr>
        <p:blipFill>
          <a:blip r:embed="rId3">
            <a:alphaModFix/>
          </a:blip>
          <a:stretch>
            <a:fillRect/>
          </a:stretch>
        </p:blipFill>
        <p:spPr>
          <a:xfrm>
            <a:off x="0" y="858525"/>
            <a:ext cx="2305125" cy="1773650"/>
          </a:xfrm>
          <a:prstGeom prst="rect">
            <a:avLst/>
          </a:prstGeom>
          <a:noFill/>
          <a:ln>
            <a:noFill/>
          </a:ln>
        </p:spPr>
      </p:pic>
      <p:pic>
        <p:nvPicPr>
          <p:cNvPr id="236" name="Google Shape;236;p33"/>
          <p:cNvPicPr preferRelativeResize="0"/>
          <p:nvPr/>
        </p:nvPicPr>
        <p:blipFill>
          <a:blip r:embed="rId4">
            <a:alphaModFix/>
          </a:blip>
          <a:stretch>
            <a:fillRect/>
          </a:stretch>
        </p:blipFill>
        <p:spPr>
          <a:xfrm>
            <a:off x="4745563" y="865237"/>
            <a:ext cx="2242600" cy="1760224"/>
          </a:xfrm>
          <a:prstGeom prst="rect">
            <a:avLst/>
          </a:prstGeom>
          <a:noFill/>
          <a:ln>
            <a:noFill/>
          </a:ln>
        </p:spPr>
      </p:pic>
      <p:pic>
        <p:nvPicPr>
          <p:cNvPr id="237" name="Google Shape;237;p33"/>
          <p:cNvPicPr preferRelativeResize="0"/>
          <p:nvPr/>
        </p:nvPicPr>
        <p:blipFill>
          <a:blip r:embed="rId5">
            <a:alphaModFix/>
          </a:blip>
          <a:stretch>
            <a:fillRect/>
          </a:stretch>
        </p:blipFill>
        <p:spPr>
          <a:xfrm>
            <a:off x="2689098" y="1532024"/>
            <a:ext cx="879026" cy="607101"/>
          </a:xfrm>
          <a:prstGeom prst="rect">
            <a:avLst/>
          </a:prstGeom>
          <a:noFill/>
          <a:ln>
            <a:noFill/>
          </a:ln>
        </p:spPr>
      </p:pic>
      <p:pic>
        <p:nvPicPr>
          <p:cNvPr id="238" name="Google Shape;238;p33"/>
          <p:cNvPicPr preferRelativeResize="0"/>
          <p:nvPr/>
        </p:nvPicPr>
        <p:blipFill>
          <a:blip r:embed="rId6">
            <a:alphaModFix/>
          </a:blip>
          <a:stretch>
            <a:fillRect/>
          </a:stretch>
        </p:blipFill>
        <p:spPr>
          <a:xfrm>
            <a:off x="0" y="2632175"/>
            <a:ext cx="1960478" cy="2511326"/>
          </a:xfrm>
          <a:prstGeom prst="rect">
            <a:avLst/>
          </a:prstGeom>
          <a:noFill/>
          <a:ln>
            <a:noFill/>
          </a:ln>
        </p:spPr>
      </p:pic>
      <p:pic>
        <p:nvPicPr>
          <p:cNvPr id="239" name="Google Shape;239;p33"/>
          <p:cNvPicPr preferRelativeResize="0"/>
          <p:nvPr/>
        </p:nvPicPr>
        <p:blipFill>
          <a:blip r:embed="rId7">
            <a:alphaModFix/>
          </a:blip>
          <a:stretch>
            <a:fillRect/>
          </a:stretch>
        </p:blipFill>
        <p:spPr>
          <a:xfrm>
            <a:off x="1960473" y="2632175"/>
            <a:ext cx="1755175" cy="1280600"/>
          </a:xfrm>
          <a:prstGeom prst="rect">
            <a:avLst/>
          </a:prstGeom>
          <a:noFill/>
          <a:ln>
            <a:noFill/>
          </a:ln>
        </p:spPr>
      </p:pic>
      <p:pic>
        <p:nvPicPr>
          <p:cNvPr id="240" name="Google Shape;240;p33"/>
          <p:cNvPicPr preferRelativeResize="0"/>
          <p:nvPr/>
        </p:nvPicPr>
        <p:blipFill>
          <a:blip r:embed="rId8">
            <a:alphaModFix/>
          </a:blip>
          <a:stretch>
            <a:fillRect/>
          </a:stretch>
        </p:blipFill>
        <p:spPr>
          <a:xfrm>
            <a:off x="7232400" y="870076"/>
            <a:ext cx="1911600" cy="1690514"/>
          </a:xfrm>
          <a:prstGeom prst="rect">
            <a:avLst/>
          </a:prstGeom>
          <a:noFill/>
          <a:ln>
            <a:noFill/>
          </a:ln>
        </p:spPr>
      </p:pic>
      <p:pic>
        <p:nvPicPr>
          <p:cNvPr id="241" name="Google Shape;241;p33"/>
          <p:cNvPicPr preferRelativeResize="0"/>
          <p:nvPr/>
        </p:nvPicPr>
        <p:blipFill>
          <a:blip r:embed="rId5">
            <a:alphaModFix/>
          </a:blip>
          <a:stretch>
            <a:fillRect/>
          </a:stretch>
        </p:blipFill>
        <p:spPr>
          <a:xfrm>
            <a:off x="3835273" y="3305674"/>
            <a:ext cx="879026" cy="607101"/>
          </a:xfrm>
          <a:prstGeom prst="rect">
            <a:avLst/>
          </a:prstGeom>
          <a:noFill/>
          <a:ln>
            <a:noFill/>
          </a:ln>
        </p:spPr>
      </p:pic>
      <p:pic>
        <p:nvPicPr>
          <p:cNvPr id="242" name="Google Shape;242;p33"/>
          <p:cNvPicPr preferRelativeResize="0"/>
          <p:nvPr/>
        </p:nvPicPr>
        <p:blipFill>
          <a:blip r:embed="rId9">
            <a:alphaModFix/>
          </a:blip>
          <a:stretch>
            <a:fillRect/>
          </a:stretch>
        </p:blipFill>
        <p:spPr>
          <a:xfrm>
            <a:off x="4714302" y="2582952"/>
            <a:ext cx="2518104" cy="2560550"/>
          </a:xfrm>
          <a:prstGeom prst="rect">
            <a:avLst/>
          </a:prstGeom>
          <a:noFill/>
          <a:ln>
            <a:noFill/>
          </a:ln>
        </p:spPr>
      </p:pic>
      <p:pic>
        <p:nvPicPr>
          <p:cNvPr id="243" name="Google Shape;243;p33"/>
          <p:cNvPicPr preferRelativeResize="0"/>
          <p:nvPr/>
        </p:nvPicPr>
        <p:blipFill>
          <a:blip r:embed="rId10">
            <a:alphaModFix/>
          </a:blip>
          <a:stretch>
            <a:fillRect/>
          </a:stretch>
        </p:blipFill>
        <p:spPr>
          <a:xfrm>
            <a:off x="7232400" y="2560600"/>
            <a:ext cx="1911600" cy="1444015"/>
          </a:xfrm>
          <a:prstGeom prst="rect">
            <a:avLst/>
          </a:prstGeom>
          <a:noFill/>
          <a:ln>
            <a:noFill/>
          </a:ln>
        </p:spPr>
      </p:pic>
      <p:sp>
        <p:nvSpPr>
          <p:cNvPr id="244" name="Google Shape;244;p33"/>
          <p:cNvSpPr txBox="1"/>
          <p:nvPr/>
        </p:nvSpPr>
        <p:spPr>
          <a:xfrm>
            <a:off x="1960475" y="41240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idx="1" type="body"/>
          </p:nvPr>
        </p:nvSpPr>
        <p:spPr>
          <a:xfrm>
            <a:off x="456125" y="814200"/>
            <a:ext cx="8222100" cy="3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2. </a:t>
            </a:r>
            <a:endParaRPr sz="1400"/>
          </a:p>
          <a:p>
            <a:pPr indent="0" lvl="0" marL="0" rtl="0" algn="l">
              <a:spcBef>
                <a:spcPts val="0"/>
              </a:spcBef>
              <a:spcAft>
                <a:spcPts val="0"/>
              </a:spcAft>
              <a:buNone/>
            </a:pPr>
            <a:r>
              <a:rPr lang="en" sz="1400"/>
              <a:t>When I was making the title screen of my game, my friend Logan walked past and said that looks way too basic and need some color. He then started suggesting </a:t>
            </a:r>
            <a:r>
              <a:rPr lang="en" sz="1400"/>
              <a:t>a lot</a:t>
            </a:r>
            <a:r>
              <a:rPr lang="en" sz="1400"/>
              <a:t> of stuff  I can add to make it look better. He first said you can add some in game stuff like the paddle and the ball in the title screen. He then said that you need to </a:t>
            </a:r>
            <a:r>
              <a:rPr lang="en" sz="1400"/>
              <a:t>address</a:t>
            </a:r>
            <a:r>
              <a:rPr lang="en" sz="1400"/>
              <a:t> what score you need to win, so I just added a small text at the top to </a:t>
            </a:r>
            <a:r>
              <a:rPr lang="en" sz="1400"/>
              <a:t>address</a:t>
            </a:r>
            <a:r>
              <a:rPr lang="en" sz="1400"/>
              <a:t> that. Since this was also a school project, Logan suggested that the title should be Project Pong as that sounds really nice and they both start with P. Overall this really helped with the implication </a:t>
            </a:r>
            <a:r>
              <a:rPr lang="en" sz="1400"/>
              <a:t>aesthetics as now when users enter the program, its looks alot better than before to the human eye and is also a little bit more clear on how to win the game.</a:t>
            </a:r>
            <a:endParaRPr/>
          </a:p>
          <a:p>
            <a:pPr indent="0" lvl="0" marL="0" rtl="0" algn="l">
              <a:lnSpc>
                <a:spcPct val="115000"/>
              </a:lnSpc>
              <a:spcBef>
                <a:spcPts val="1600"/>
              </a:spcBef>
              <a:spcAft>
                <a:spcPts val="1600"/>
              </a:spcAft>
              <a:buSzPts val="1800"/>
              <a:buNone/>
            </a:pPr>
            <a:r>
              <a:t/>
            </a:r>
            <a:endParaRPr/>
          </a:p>
        </p:txBody>
      </p:sp>
      <p:pic>
        <p:nvPicPr>
          <p:cNvPr id="250" name="Google Shape;250;p34"/>
          <p:cNvPicPr preferRelativeResize="0"/>
          <p:nvPr/>
        </p:nvPicPr>
        <p:blipFill>
          <a:blip r:embed="rId3">
            <a:alphaModFix/>
          </a:blip>
          <a:stretch>
            <a:fillRect/>
          </a:stretch>
        </p:blipFill>
        <p:spPr>
          <a:xfrm>
            <a:off x="0" y="3074175"/>
            <a:ext cx="3678351" cy="2068074"/>
          </a:xfrm>
          <a:prstGeom prst="rect">
            <a:avLst/>
          </a:prstGeom>
          <a:noFill/>
          <a:ln>
            <a:noFill/>
          </a:ln>
        </p:spPr>
      </p:pic>
      <p:pic>
        <p:nvPicPr>
          <p:cNvPr id="251" name="Google Shape;251;p34"/>
          <p:cNvPicPr preferRelativeResize="0"/>
          <p:nvPr/>
        </p:nvPicPr>
        <p:blipFill>
          <a:blip r:embed="rId4">
            <a:alphaModFix/>
          </a:blip>
          <a:stretch>
            <a:fillRect/>
          </a:stretch>
        </p:blipFill>
        <p:spPr>
          <a:xfrm>
            <a:off x="4132485" y="3721012"/>
            <a:ext cx="879026" cy="607101"/>
          </a:xfrm>
          <a:prstGeom prst="rect">
            <a:avLst/>
          </a:prstGeom>
          <a:noFill/>
          <a:ln>
            <a:noFill/>
          </a:ln>
        </p:spPr>
      </p:pic>
      <p:pic>
        <p:nvPicPr>
          <p:cNvPr id="252" name="Google Shape;252;p34"/>
          <p:cNvPicPr preferRelativeResize="0"/>
          <p:nvPr/>
        </p:nvPicPr>
        <p:blipFill>
          <a:blip r:embed="rId5">
            <a:alphaModFix/>
          </a:blip>
          <a:stretch>
            <a:fillRect/>
          </a:stretch>
        </p:blipFill>
        <p:spPr>
          <a:xfrm>
            <a:off x="5465618" y="3074175"/>
            <a:ext cx="3678382" cy="2068074"/>
          </a:xfrm>
          <a:prstGeom prst="rect">
            <a:avLst/>
          </a:prstGeom>
          <a:noFill/>
          <a:ln>
            <a:noFill/>
          </a:ln>
        </p:spPr>
      </p:pic>
      <p:sp>
        <p:nvSpPr>
          <p:cNvPr id="253" name="Google Shape;253;p34"/>
          <p:cNvSpPr txBox="1"/>
          <p:nvPr/>
        </p:nvSpPr>
        <p:spPr>
          <a:xfrm>
            <a:off x="0" y="0"/>
            <a:ext cx="914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Roboto"/>
                <a:ea typeface="Roboto"/>
                <a:cs typeface="Roboto"/>
                <a:sym typeface="Roboto"/>
              </a:rPr>
              <a:t>Trialling components (Stakeholder Feedback And Addressing Implications</a:t>
            </a:r>
            <a:r>
              <a:rPr lang="en" sz="2400">
                <a:solidFill>
                  <a:schemeClr val="lt1"/>
                </a:solidFill>
                <a:latin typeface="Roboto"/>
                <a:ea typeface="Roboto"/>
                <a:cs typeface="Roboto"/>
                <a:sym typeface="Roboto"/>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endParaRPr/>
          </a:p>
        </p:txBody>
      </p:sp>
      <p:sp>
        <p:nvSpPr>
          <p:cNvPr id="259" name="Google Shape;259;p35"/>
          <p:cNvSpPr txBox="1"/>
          <p:nvPr>
            <p:ph idx="1" type="body"/>
          </p:nvPr>
        </p:nvSpPr>
        <p:spPr>
          <a:xfrm>
            <a:off x="471900" y="848975"/>
            <a:ext cx="8222100" cy="45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Record evidence that you have tested your outcome. </a:t>
            </a:r>
            <a:endParaRPr sz="1400"/>
          </a:p>
          <a:p>
            <a:pPr indent="0" lvl="0" marL="0" rtl="0" algn="l">
              <a:lnSpc>
                <a:spcPct val="115000"/>
              </a:lnSpc>
              <a:spcBef>
                <a:spcPts val="1600"/>
              </a:spcBef>
              <a:spcAft>
                <a:spcPts val="0"/>
              </a:spcAft>
              <a:buSzPts val="1800"/>
              <a:buNone/>
            </a:pPr>
            <a:r>
              <a:rPr lang="en" sz="1400"/>
              <a:t>Explain how the testing made sure your outcome functions as intended to meet its purpose and requirements.</a:t>
            </a:r>
            <a:endParaRPr sz="1400"/>
          </a:p>
          <a:p>
            <a:pPr indent="0" lvl="0" marL="0" rtl="0" algn="l">
              <a:lnSpc>
                <a:spcPct val="115000"/>
              </a:lnSpc>
              <a:spcBef>
                <a:spcPts val="1600"/>
              </a:spcBef>
              <a:spcAft>
                <a:spcPts val="0"/>
              </a:spcAft>
              <a:buSzPts val="1800"/>
              <a:buNone/>
            </a:pPr>
            <a:r>
              <a:rPr lang="en" sz="1400"/>
              <a:t>Record evidence that you have used information from testing appropriately to improve the functionality of the outcome.</a:t>
            </a:r>
            <a:endParaRPr sz="1400"/>
          </a:p>
          <a:p>
            <a:pPr indent="-317500" lvl="0" marL="457200" rtl="0" algn="l">
              <a:lnSpc>
                <a:spcPct val="115000"/>
              </a:lnSpc>
              <a:spcBef>
                <a:spcPts val="1600"/>
              </a:spcBef>
              <a:spcAft>
                <a:spcPts val="0"/>
              </a:spcAft>
              <a:buSzPts val="1400"/>
              <a:buAutoNum type="arabicPeriod"/>
            </a:pPr>
            <a:r>
              <a:rPr lang="en" sz="1400"/>
              <a:t>Debugging</a:t>
            </a:r>
            <a:endParaRPr sz="1400"/>
          </a:p>
          <a:p>
            <a:pPr indent="-317500" lvl="0" marL="457200" rtl="0" algn="l">
              <a:lnSpc>
                <a:spcPct val="115000"/>
              </a:lnSpc>
              <a:spcBef>
                <a:spcPts val="0"/>
              </a:spcBef>
              <a:spcAft>
                <a:spcPts val="0"/>
              </a:spcAft>
              <a:buSzPts val="1400"/>
              <a:buAutoNum type="arabicPeriod"/>
            </a:pPr>
            <a:r>
              <a:rPr lang="en" sz="1400"/>
              <a:t>Code validation, PEP8 </a:t>
            </a:r>
            <a:endParaRPr sz="1400"/>
          </a:p>
          <a:p>
            <a:pPr indent="-317500" lvl="0" marL="457200" rtl="0" algn="l">
              <a:lnSpc>
                <a:spcPct val="115000"/>
              </a:lnSpc>
              <a:spcBef>
                <a:spcPts val="0"/>
              </a:spcBef>
              <a:spcAft>
                <a:spcPts val="0"/>
              </a:spcAft>
              <a:buSzPts val="1400"/>
              <a:buAutoNum type="arabicPeriod"/>
            </a:pPr>
            <a:r>
              <a:rPr lang="en" sz="1400"/>
              <a:t>Testing Tables</a:t>
            </a:r>
            <a:endParaRPr sz="1400"/>
          </a:p>
          <a:p>
            <a:pPr indent="-317500" lvl="0" marL="457200" rtl="0" algn="l">
              <a:lnSpc>
                <a:spcPct val="115000"/>
              </a:lnSpc>
              <a:spcBef>
                <a:spcPts val="0"/>
              </a:spcBef>
              <a:spcAft>
                <a:spcPts val="0"/>
              </a:spcAft>
              <a:buSzPts val="1400"/>
              <a:buAutoNum type="arabicPeriod"/>
            </a:pPr>
            <a:r>
              <a:rPr lang="en" sz="1400"/>
              <a:t>Usability</a:t>
            </a:r>
            <a:r>
              <a:rPr lang="en" sz="1400"/>
              <a:t> testing </a:t>
            </a:r>
            <a:endParaRPr sz="1400"/>
          </a:p>
          <a:p>
            <a:pPr indent="-317500" lvl="0" marL="457200" rtl="0" algn="l">
              <a:lnSpc>
                <a:spcPct val="115000"/>
              </a:lnSpc>
              <a:spcBef>
                <a:spcPts val="0"/>
              </a:spcBef>
              <a:spcAft>
                <a:spcPts val="0"/>
              </a:spcAft>
              <a:buSzPts val="1400"/>
              <a:buAutoNum type="arabicPeriod"/>
            </a:pPr>
            <a:r>
              <a:t/>
            </a:r>
            <a:endParaRPr sz="1400"/>
          </a:p>
          <a:p>
            <a:pPr indent="-317500" lvl="0" marL="457200" rtl="0" algn="l">
              <a:lnSpc>
                <a:spcPct val="115000"/>
              </a:lnSpc>
              <a:spcBef>
                <a:spcPts val="0"/>
              </a:spcBef>
              <a:spcAft>
                <a:spcPts val="0"/>
              </a:spcAft>
              <a:buSzPts val="1400"/>
              <a:buAutoNum type="arabicPeriod"/>
            </a:pPr>
            <a:r>
              <a:rPr lang="en" sz="1400"/>
              <a:t>Evaluating</a:t>
            </a:r>
            <a:r>
              <a:rPr lang="en" sz="1400"/>
              <a:t> against </a:t>
            </a:r>
            <a:r>
              <a:rPr lang="en" sz="1400"/>
              <a:t>requirements</a:t>
            </a:r>
            <a:endParaRPr sz="1400"/>
          </a:p>
          <a:p>
            <a:pPr indent="-317500" lvl="0" marL="457200" rtl="0" algn="l">
              <a:lnSpc>
                <a:spcPct val="115000"/>
              </a:lnSpc>
              <a:spcBef>
                <a:spcPts val="0"/>
              </a:spcBef>
              <a:spcAft>
                <a:spcPts val="0"/>
              </a:spcAft>
              <a:buSzPts val="1400"/>
              <a:buAutoNum type="arabicPeriod"/>
            </a:pPr>
            <a:r>
              <a:rPr lang="en" sz="1400"/>
              <a:t>Evaluating</a:t>
            </a:r>
            <a:r>
              <a:rPr lang="en" sz="1400"/>
              <a:t> against </a:t>
            </a:r>
            <a:r>
              <a:rPr lang="en" sz="1400"/>
              <a:t>relevant</a:t>
            </a:r>
            <a:r>
              <a:rPr lang="en" sz="1400"/>
              <a:t> implications.</a:t>
            </a:r>
            <a:endParaRPr sz="1400"/>
          </a:p>
          <a:p>
            <a:pPr indent="-317500" lvl="0" marL="457200" rtl="0" algn="l">
              <a:lnSpc>
                <a:spcPct val="115000"/>
              </a:lnSpc>
              <a:spcBef>
                <a:spcPts val="0"/>
              </a:spcBef>
              <a:spcAft>
                <a:spcPts val="0"/>
              </a:spcAft>
              <a:buSzPts val="1400"/>
              <a:buAutoNum type="arabicPeriod"/>
            </a:pPr>
            <a:r>
              <a:rPr lang="en" sz="1400"/>
              <a:t>Final testing of the video (video)</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1)</a:t>
            </a:r>
            <a:endParaRPr/>
          </a:p>
        </p:txBody>
      </p:sp>
      <p:sp>
        <p:nvSpPr>
          <p:cNvPr id="265" name="Google Shape;265;p36"/>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t/>
            </a:r>
            <a:endParaRPr/>
          </a:p>
        </p:txBody>
      </p:sp>
      <p:pic>
        <p:nvPicPr>
          <p:cNvPr id="266" name="Google Shape;266;p36" title="2021-08-22 19-08-58_Trim.mp4">
            <a:hlinkClick r:id="rId3"/>
          </p:cNvPr>
          <p:cNvPicPr preferRelativeResize="0"/>
          <p:nvPr/>
        </p:nvPicPr>
        <p:blipFill>
          <a:blip r:embed="rId4">
            <a:alphaModFix/>
          </a:blip>
          <a:stretch>
            <a:fillRect/>
          </a:stretch>
        </p:blipFill>
        <p:spPr>
          <a:xfrm>
            <a:off x="1316825" y="956403"/>
            <a:ext cx="6532251" cy="367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1)</a:t>
            </a:r>
            <a:endParaRPr/>
          </a:p>
        </p:txBody>
      </p:sp>
      <p:sp>
        <p:nvSpPr>
          <p:cNvPr id="272" name="Google Shape;272;p3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first bug I found was where the ball would oddly slide against the paddle and not </a:t>
            </a:r>
            <a:r>
              <a:rPr lang="en"/>
              <a:t>scoring. I soon realized that the issue was that when the ball was over 340 pixels, it will keep going over that number as their are no restrictions. So i restricted the collision zone between 340 pixels and 350 pixels, and after the collision between the ball and paddle, it will set the ball at 340 pixels, and move it the opposite direction to the other player, in this case it will be a negative value.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1)</a:t>
            </a:r>
            <a:endParaRPr/>
          </a:p>
        </p:txBody>
      </p:sp>
      <p:sp>
        <p:nvSpPr>
          <p:cNvPr id="278" name="Google Shape;278;p3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pic>
        <p:nvPicPr>
          <p:cNvPr id="279" name="Google Shape;279;p38"/>
          <p:cNvPicPr preferRelativeResize="0"/>
          <p:nvPr/>
        </p:nvPicPr>
        <p:blipFill>
          <a:blip r:embed="rId3">
            <a:alphaModFix/>
          </a:blip>
          <a:stretch>
            <a:fillRect/>
          </a:stretch>
        </p:blipFill>
        <p:spPr>
          <a:xfrm>
            <a:off x="3107100" y="616526"/>
            <a:ext cx="6036899" cy="1955236"/>
          </a:xfrm>
          <a:prstGeom prst="rect">
            <a:avLst/>
          </a:prstGeom>
          <a:noFill/>
          <a:ln>
            <a:noFill/>
          </a:ln>
        </p:spPr>
      </p:pic>
      <p:pic>
        <p:nvPicPr>
          <p:cNvPr id="280" name="Google Shape;280;p38"/>
          <p:cNvPicPr preferRelativeResize="0"/>
          <p:nvPr/>
        </p:nvPicPr>
        <p:blipFill>
          <a:blip r:embed="rId4">
            <a:alphaModFix/>
          </a:blip>
          <a:stretch>
            <a:fillRect/>
          </a:stretch>
        </p:blipFill>
        <p:spPr>
          <a:xfrm>
            <a:off x="3107099" y="2697275"/>
            <a:ext cx="6036901" cy="2446225"/>
          </a:xfrm>
          <a:prstGeom prst="rect">
            <a:avLst/>
          </a:prstGeom>
          <a:noFill/>
          <a:ln>
            <a:noFill/>
          </a:ln>
        </p:spPr>
      </p:pic>
      <p:sp>
        <p:nvSpPr>
          <p:cNvPr id="281" name="Google Shape;281;p38"/>
          <p:cNvSpPr txBox="1"/>
          <p:nvPr/>
        </p:nvSpPr>
        <p:spPr>
          <a:xfrm>
            <a:off x="898950" y="1397600"/>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Before</a:t>
            </a:r>
            <a:endParaRPr b="1" sz="3000">
              <a:latin typeface="Roboto"/>
              <a:ea typeface="Roboto"/>
              <a:cs typeface="Roboto"/>
              <a:sym typeface="Roboto"/>
            </a:endParaRPr>
          </a:p>
        </p:txBody>
      </p:sp>
      <p:sp>
        <p:nvSpPr>
          <p:cNvPr id="282" name="Google Shape;282;p38"/>
          <p:cNvSpPr txBox="1"/>
          <p:nvPr/>
        </p:nvSpPr>
        <p:spPr>
          <a:xfrm>
            <a:off x="909900" y="3506400"/>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After</a:t>
            </a:r>
            <a:endParaRPr b="1" sz="3000">
              <a:latin typeface="Roboto"/>
              <a:ea typeface="Roboto"/>
              <a:cs typeface="Roboto"/>
              <a:sym typeface="Roboto"/>
            </a:endParaRPr>
          </a:p>
        </p:txBody>
      </p:sp>
      <p:sp>
        <p:nvSpPr>
          <p:cNvPr id="283" name="Google Shape;283;p38"/>
          <p:cNvSpPr txBox="1"/>
          <p:nvPr/>
        </p:nvSpPr>
        <p:spPr>
          <a:xfrm>
            <a:off x="599550" y="4743300"/>
            <a:ext cx="73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to see clearly</a:t>
            </a:r>
            <a:endParaRPr>
              <a:latin typeface="Roboto"/>
              <a:ea typeface="Roboto"/>
              <a:cs typeface="Roboto"/>
              <a:sym typeface="Roboto"/>
            </a:endParaRPr>
          </a:p>
        </p:txBody>
      </p:sp>
      <p:pic>
        <p:nvPicPr>
          <p:cNvPr id="284" name="Google Shape;284;p38"/>
          <p:cNvPicPr preferRelativeResize="0"/>
          <p:nvPr/>
        </p:nvPicPr>
        <p:blipFill>
          <a:blip r:embed="rId5">
            <a:alphaModFix/>
          </a:blip>
          <a:stretch>
            <a:fillRect/>
          </a:stretch>
        </p:blipFill>
        <p:spPr>
          <a:xfrm rot="5400000">
            <a:off x="1082760" y="2433587"/>
            <a:ext cx="879026" cy="607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2)</a:t>
            </a:r>
            <a:endParaRPr/>
          </a:p>
        </p:txBody>
      </p:sp>
      <p:sp>
        <p:nvSpPr>
          <p:cNvPr id="290" name="Google Shape;290;p3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 </a:t>
            </a:r>
            <a:endParaRPr/>
          </a:p>
        </p:txBody>
      </p:sp>
      <p:pic>
        <p:nvPicPr>
          <p:cNvPr id="291" name="Google Shape;291;p39" title="2021-08-22 19-51-39_Trim.mp4">
            <a:hlinkClick r:id="rId3"/>
          </p:cNvPr>
          <p:cNvPicPr preferRelativeResize="0"/>
          <p:nvPr/>
        </p:nvPicPr>
        <p:blipFill>
          <a:blip r:embed="rId4">
            <a:alphaModFix/>
          </a:blip>
          <a:stretch>
            <a:fillRect/>
          </a:stretch>
        </p:blipFill>
        <p:spPr>
          <a:xfrm>
            <a:off x="1316800" y="956400"/>
            <a:ext cx="6532278" cy="367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2)</a:t>
            </a:r>
            <a:endParaRPr/>
          </a:p>
        </p:txBody>
      </p:sp>
      <p:sp>
        <p:nvSpPr>
          <p:cNvPr id="297" name="Google Shape;297;p40"/>
          <p:cNvSpPr txBox="1"/>
          <p:nvPr>
            <p:ph idx="1" type="body"/>
          </p:nvPr>
        </p:nvSpPr>
        <p:spPr>
          <a:xfrm>
            <a:off x="471900" y="956400"/>
            <a:ext cx="8222100" cy="418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bug was kinda odd and very confusing to look for. The issue was in </a:t>
            </a:r>
            <a:r>
              <a:rPr lang="en"/>
              <a:t>plain</a:t>
            </a:r>
            <a:r>
              <a:rPr lang="en"/>
              <a:t> sight though. As the screen is like a graph, negative side on the left and </a:t>
            </a:r>
            <a:r>
              <a:rPr lang="en"/>
              <a:t>positive</a:t>
            </a:r>
            <a:r>
              <a:rPr lang="en"/>
              <a:t> side on the right </a:t>
            </a:r>
            <a:r>
              <a:rPr lang="en"/>
              <a:t>the ball would move accordingly to the values give to it. Basically every time the paddle and ball collided, it would set the x value at where it is. Then it would make it positive or negative depending on which side its on. If it was on the left side the x coordinate value of the ball would turn positive to the right. If it was on the right side the x coordinate value would turn negative to go to the left side. But the problem is for the left paddle, the x value should of setted at a negative value, instead I setted it at a positive value, which made it teleport to the right side every time the ball hit the left paddle. This was a complicated but easy fix, I just made the set x value of the left side negative so it sets there and then moves back to the left side.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80" name="Google Shape;80;p14"/>
          <p:cNvSpPr txBox="1"/>
          <p:nvPr>
            <p:ph idx="1" type="body"/>
          </p:nvPr>
        </p:nvSpPr>
        <p:spPr>
          <a:xfrm>
            <a:off x="471900" y="956400"/>
            <a:ext cx="8222100" cy="405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SzPts val="1800"/>
              <a:buAutoNum type="arabicPeriod"/>
            </a:pPr>
            <a:r>
              <a:rPr lang="en"/>
              <a:t>Record evidence that you have setup project management tools to manage the development of your outcome.</a:t>
            </a:r>
            <a:endParaRPr/>
          </a:p>
          <a:p>
            <a:pPr indent="-342900" lvl="0" marL="457200" rtl="0" algn="l">
              <a:spcBef>
                <a:spcPts val="1600"/>
              </a:spcBef>
              <a:spcAft>
                <a:spcPts val="0"/>
              </a:spcAft>
              <a:buSzPts val="1800"/>
              <a:buAutoNum type="arabicPeriod"/>
            </a:pPr>
            <a:r>
              <a:rPr lang="en"/>
              <a:t>Record evidence that you have chosen project management techniques to manage the development of your outcome.</a:t>
            </a:r>
            <a:endParaRPr/>
          </a:p>
          <a:p>
            <a:pPr indent="-342900" lvl="0" marL="457200" rtl="0" algn="l">
              <a:spcBef>
                <a:spcPts val="1600"/>
              </a:spcBef>
              <a:spcAft>
                <a:spcPts val="0"/>
              </a:spcAft>
              <a:buSzPts val="1800"/>
              <a:buAutoNum type="arabicPeriod"/>
            </a:pPr>
            <a:r>
              <a:rPr lang="en"/>
              <a:t>Record evidence that you have setup/ chosen version control tools/techniques to manage the development of your outcome.</a:t>
            </a:r>
            <a:endParaRPr/>
          </a:p>
          <a:p>
            <a:pPr indent="-342900" lvl="0" marL="457200" rtl="0" algn="l">
              <a:spcBef>
                <a:spcPts val="1600"/>
              </a:spcBef>
              <a:spcAft>
                <a:spcPts val="0"/>
              </a:spcAft>
              <a:buSzPts val="1800"/>
              <a:buAutoNum type="arabicPeriod"/>
            </a:pPr>
            <a:r>
              <a:rPr lang="en"/>
              <a:t>Explain why you believe that these tools and techniques are appropriate for the development of your outcome.</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2)</a:t>
            </a:r>
            <a:endParaRPr/>
          </a:p>
        </p:txBody>
      </p:sp>
      <p:sp>
        <p:nvSpPr>
          <p:cNvPr id="303" name="Google Shape;303;p41"/>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04" name="Google Shape;304;p41"/>
          <p:cNvSpPr txBox="1"/>
          <p:nvPr/>
        </p:nvSpPr>
        <p:spPr>
          <a:xfrm>
            <a:off x="898950" y="1397600"/>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Before</a:t>
            </a:r>
            <a:endParaRPr b="1" sz="3000">
              <a:latin typeface="Roboto"/>
              <a:ea typeface="Roboto"/>
              <a:cs typeface="Roboto"/>
              <a:sym typeface="Roboto"/>
            </a:endParaRPr>
          </a:p>
        </p:txBody>
      </p:sp>
      <p:sp>
        <p:nvSpPr>
          <p:cNvPr id="305" name="Google Shape;305;p41"/>
          <p:cNvSpPr txBox="1"/>
          <p:nvPr/>
        </p:nvSpPr>
        <p:spPr>
          <a:xfrm>
            <a:off x="909900" y="3506400"/>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After</a:t>
            </a:r>
            <a:endParaRPr b="1" sz="3000">
              <a:latin typeface="Roboto"/>
              <a:ea typeface="Roboto"/>
              <a:cs typeface="Roboto"/>
              <a:sym typeface="Roboto"/>
            </a:endParaRPr>
          </a:p>
        </p:txBody>
      </p:sp>
      <p:sp>
        <p:nvSpPr>
          <p:cNvPr id="306" name="Google Shape;306;p41"/>
          <p:cNvSpPr txBox="1"/>
          <p:nvPr/>
        </p:nvSpPr>
        <p:spPr>
          <a:xfrm>
            <a:off x="599550" y="4743300"/>
            <a:ext cx="73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to see clearly</a:t>
            </a:r>
            <a:endParaRPr>
              <a:latin typeface="Roboto"/>
              <a:ea typeface="Roboto"/>
              <a:cs typeface="Roboto"/>
              <a:sym typeface="Roboto"/>
            </a:endParaRPr>
          </a:p>
        </p:txBody>
      </p:sp>
      <p:pic>
        <p:nvPicPr>
          <p:cNvPr id="307" name="Google Shape;307;p41"/>
          <p:cNvPicPr preferRelativeResize="0"/>
          <p:nvPr/>
        </p:nvPicPr>
        <p:blipFill>
          <a:blip r:embed="rId3">
            <a:alphaModFix/>
          </a:blip>
          <a:stretch>
            <a:fillRect/>
          </a:stretch>
        </p:blipFill>
        <p:spPr>
          <a:xfrm>
            <a:off x="3107100" y="723525"/>
            <a:ext cx="6036900" cy="1994648"/>
          </a:xfrm>
          <a:prstGeom prst="rect">
            <a:avLst/>
          </a:prstGeom>
          <a:noFill/>
          <a:ln>
            <a:noFill/>
          </a:ln>
        </p:spPr>
      </p:pic>
      <p:pic>
        <p:nvPicPr>
          <p:cNvPr id="308" name="Google Shape;308;p41"/>
          <p:cNvPicPr preferRelativeResize="0"/>
          <p:nvPr/>
        </p:nvPicPr>
        <p:blipFill>
          <a:blip r:embed="rId4">
            <a:alphaModFix/>
          </a:blip>
          <a:stretch>
            <a:fillRect/>
          </a:stretch>
        </p:blipFill>
        <p:spPr>
          <a:xfrm>
            <a:off x="3094325" y="3078349"/>
            <a:ext cx="6062449" cy="2065150"/>
          </a:xfrm>
          <a:prstGeom prst="rect">
            <a:avLst/>
          </a:prstGeom>
          <a:noFill/>
          <a:ln>
            <a:noFill/>
          </a:ln>
        </p:spPr>
      </p:pic>
      <p:pic>
        <p:nvPicPr>
          <p:cNvPr id="309" name="Google Shape;309;p41"/>
          <p:cNvPicPr preferRelativeResize="0"/>
          <p:nvPr/>
        </p:nvPicPr>
        <p:blipFill>
          <a:blip r:embed="rId5">
            <a:alphaModFix/>
          </a:blip>
          <a:stretch>
            <a:fillRect/>
          </a:stretch>
        </p:blipFill>
        <p:spPr>
          <a:xfrm rot="5400000">
            <a:off x="5896875" y="2711525"/>
            <a:ext cx="433949" cy="299699"/>
          </a:xfrm>
          <a:prstGeom prst="rect">
            <a:avLst/>
          </a:prstGeom>
          <a:noFill/>
          <a:ln>
            <a:noFill/>
          </a:ln>
        </p:spPr>
      </p:pic>
      <p:pic>
        <p:nvPicPr>
          <p:cNvPr id="310" name="Google Shape;310;p41"/>
          <p:cNvPicPr preferRelativeResize="0"/>
          <p:nvPr/>
        </p:nvPicPr>
        <p:blipFill>
          <a:blip r:embed="rId5">
            <a:alphaModFix/>
          </a:blip>
          <a:stretch>
            <a:fillRect/>
          </a:stretch>
        </p:blipFill>
        <p:spPr>
          <a:xfrm rot="5400000">
            <a:off x="1019660" y="2471699"/>
            <a:ext cx="879026" cy="607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3)</a:t>
            </a:r>
            <a:endParaRPr/>
          </a:p>
        </p:txBody>
      </p:sp>
      <p:sp>
        <p:nvSpPr>
          <p:cNvPr id="316" name="Google Shape;316;p4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This was a really small bug and it did take me a day or two to resolve it as I didn’t really know where the problem was lurking. The image that acts as the title screen wasn’t loading. I soon realized that it was just I wasn’t constantly updating the screen and I was missing the command pygame.display.flip(). It was fixed by adding this command which will update the screen constantly.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3)</a:t>
            </a:r>
            <a:endParaRPr/>
          </a:p>
        </p:txBody>
      </p:sp>
      <p:sp>
        <p:nvSpPr>
          <p:cNvPr id="322" name="Google Shape;322;p43"/>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323" name="Google Shape;323;p43"/>
          <p:cNvSpPr txBox="1"/>
          <p:nvPr/>
        </p:nvSpPr>
        <p:spPr>
          <a:xfrm>
            <a:off x="898950" y="1397600"/>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Before</a:t>
            </a:r>
            <a:endParaRPr b="1" sz="3000">
              <a:latin typeface="Roboto"/>
              <a:ea typeface="Roboto"/>
              <a:cs typeface="Roboto"/>
              <a:sym typeface="Roboto"/>
            </a:endParaRPr>
          </a:p>
        </p:txBody>
      </p:sp>
      <p:sp>
        <p:nvSpPr>
          <p:cNvPr id="324" name="Google Shape;324;p43"/>
          <p:cNvSpPr txBox="1"/>
          <p:nvPr/>
        </p:nvSpPr>
        <p:spPr>
          <a:xfrm>
            <a:off x="909900" y="2976325"/>
            <a:ext cx="734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oboto"/>
                <a:ea typeface="Roboto"/>
                <a:cs typeface="Roboto"/>
                <a:sym typeface="Roboto"/>
              </a:rPr>
              <a:t>After</a:t>
            </a:r>
            <a:endParaRPr b="1" sz="3000">
              <a:latin typeface="Roboto"/>
              <a:ea typeface="Roboto"/>
              <a:cs typeface="Roboto"/>
              <a:sym typeface="Roboto"/>
            </a:endParaRPr>
          </a:p>
        </p:txBody>
      </p:sp>
      <p:sp>
        <p:nvSpPr>
          <p:cNvPr id="325" name="Google Shape;325;p43"/>
          <p:cNvSpPr txBox="1"/>
          <p:nvPr/>
        </p:nvSpPr>
        <p:spPr>
          <a:xfrm>
            <a:off x="599550" y="4743300"/>
            <a:ext cx="73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to see clearly</a:t>
            </a:r>
            <a:endParaRPr>
              <a:latin typeface="Roboto"/>
              <a:ea typeface="Roboto"/>
              <a:cs typeface="Roboto"/>
              <a:sym typeface="Roboto"/>
            </a:endParaRPr>
          </a:p>
        </p:txBody>
      </p:sp>
      <p:pic>
        <p:nvPicPr>
          <p:cNvPr id="326" name="Google Shape;326;p43"/>
          <p:cNvPicPr preferRelativeResize="0"/>
          <p:nvPr/>
        </p:nvPicPr>
        <p:blipFill>
          <a:blip r:embed="rId3">
            <a:alphaModFix/>
          </a:blip>
          <a:stretch>
            <a:fillRect/>
          </a:stretch>
        </p:blipFill>
        <p:spPr>
          <a:xfrm>
            <a:off x="3107100" y="842800"/>
            <a:ext cx="6036900" cy="1013041"/>
          </a:xfrm>
          <a:prstGeom prst="rect">
            <a:avLst/>
          </a:prstGeom>
          <a:noFill/>
          <a:ln>
            <a:noFill/>
          </a:ln>
        </p:spPr>
      </p:pic>
      <p:pic>
        <p:nvPicPr>
          <p:cNvPr id="327" name="Google Shape;327;p43"/>
          <p:cNvPicPr preferRelativeResize="0"/>
          <p:nvPr/>
        </p:nvPicPr>
        <p:blipFill>
          <a:blip r:embed="rId4">
            <a:alphaModFix/>
          </a:blip>
          <a:stretch>
            <a:fillRect/>
          </a:stretch>
        </p:blipFill>
        <p:spPr>
          <a:xfrm>
            <a:off x="3051609" y="2697275"/>
            <a:ext cx="6092391" cy="1143625"/>
          </a:xfrm>
          <a:prstGeom prst="rect">
            <a:avLst/>
          </a:prstGeom>
          <a:noFill/>
          <a:ln>
            <a:noFill/>
          </a:ln>
        </p:spPr>
      </p:pic>
      <p:pic>
        <p:nvPicPr>
          <p:cNvPr id="328" name="Google Shape;328;p43"/>
          <p:cNvPicPr preferRelativeResize="0"/>
          <p:nvPr/>
        </p:nvPicPr>
        <p:blipFill>
          <a:blip r:embed="rId5">
            <a:alphaModFix/>
          </a:blip>
          <a:stretch>
            <a:fillRect/>
          </a:stretch>
        </p:blipFill>
        <p:spPr>
          <a:xfrm rot="5400000">
            <a:off x="5658285" y="1991812"/>
            <a:ext cx="879026" cy="607101"/>
          </a:xfrm>
          <a:prstGeom prst="rect">
            <a:avLst/>
          </a:prstGeom>
          <a:noFill/>
          <a:ln>
            <a:noFill/>
          </a:ln>
        </p:spPr>
      </p:pic>
      <p:pic>
        <p:nvPicPr>
          <p:cNvPr id="329" name="Google Shape;329;p43"/>
          <p:cNvPicPr preferRelativeResize="0"/>
          <p:nvPr/>
        </p:nvPicPr>
        <p:blipFill>
          <a:blip r:embed="rId5">
            <a:alphaModFix/>
          </a:blip>
          <a:stretch>
            <a:fillRect/>
          </a:stretch>
        </p:blipFill>
        <p:spPr>
          <a:xfrm rot="5400000">
            <a:off x="1030060" y="2206662"/>
            <a:ext cx="879026" cy="607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(Bug 4)</a:t>
            </a:r>
            <a:endParaRPr/>
          </a:p>
        </p:txBody>
      </p:sp>
      <p:sp>
        <p:nvSpPr>
          <p:cNvPr id="335" name="Google Shape;335;p4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Another bug that was found was that the sound for the pong slap was not working. This issue did </a:t>
            </a:r>
            <a:r>
              <a:rPr lang="en"/>
              <a:t>actually</a:t>
            </a:r>
            <a:r>
              <a:rPr lang="en"/>
              <a:t> take half a day to resolve. The issue was that the module I was using, Playsound, only </a:t>
            </a:r>
            <a:r>
              <a:rPr lang="en"/>
              <a:t>accepts WAV files. My sound was in M4A files which made it unable to play the sound. I had to use a online file converter to convert my sound file from M4A to a WAV file.</a:t>
            </a:r>
            <a:endParaRPr/>
          </a:p>
        </p:txBody>
      </p:sp>
      <p:pic>
        <p:nvPicPr>
          <p:cNvPr id="336" name="Google Shape;336;p44"/>
          <p:cNvPicPr preferRelativeResize="0"/>
          <p:nvPr/>
        </p:nvPicPr>
        <p:blipFill>
          <a:blip r:embed="rId3">
            <a:alphaModFix/>
          </a:blip>
          <a:stretch>
            <a:fillRect/>
          </a:stretch>
        </p:blipFill>
        <p:spPr>
          <a:xfrm>
            <a:off x="220875" y="2824025"/>
            <a:ext cx="8739050" cy="368425"/>
          </a:xfrm>
          <a:prstGeom prst="rect">
            <a:avLst/>
          </a:prstGeom>
          <a:noFill/>
          <a:ln>
            <a:noFill/>
          </a:ln>
        </p:spPr>
      </p:pic>
      <p:pic>
        <p:nvPicPr>
          <p:cNvPr id="337" name="Google Shape;337;p44"/>
          <p:cNvPicPr preferRelativeResize="0"/>
          <p:nvPr/>
        </p:nvPicPr>
        <p:blipFill>
          <a:blip r:embed="rId4">
            <a:alphaModFix/>
          </a:blip>
          <a:stretch>
            <a:fillRect/>
          </a:stretch>
        </p:blipFill>
        <p:spPr>
          <a:xfrm>
            <a:off x="2329675" y="4307275"/>
            <a:ext cx="4124575" cy="651250"/>
          </a:xfrm>
          <a:prstGeom prst="rect">
            <a:avLst/>
          </a:prstGeom>
          <a:noFill/>
          <a:ln>
            <a:noFill/>
          </a:ln>
        </p:spPr>
      </p:pic>
      <p:pic>
        <p:nvPicPr>
          <p:cNvPr id="338" name="Google Shape;338;p44"/>
          <p:cNvPicPr preferRelativeResize="0"/>
          <p:nvPr/>
        </p:nvPicPr>
        <p:blipFill>
          <a:blip r:embed="rId5">
            <a:alphaModFix/>
          </a:blip>
          <a:stretch>
            <a:fillRect/>
          </a:stretch>
        </p:blipFill>
        <p:spPr>
          <a:xfrm rot="5400000">
            <a:off x="3832460" y="3434137"/>
            <a:ext cx="879026" cy="607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lang="en"/>
              <a:t>Testing outcome (Code Validation) </a:t>
            </a:r>
            <a:endParaRPr/>
          </a:p>
        </p:txBody>
      </p:sp>
      <p:sp>
        <p:nvSpPr>
          <p:cNvPr id="344" name="Google Shape;344;p4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345" name="Google Shape;345;p45"/>
          <p:cNvPicPr preferRelativeResize="0"/>
          <p:nvPr/>
        </p:nvPicPr>
        <p:blipFill>
          <a:blip r:embed="rId3">
            <a:alphaModFix/>
          </a:blip>
          <a:stretch>
            <a:fillRect/>
          </a:stretch>
        </p:blipFill>
        <p:spPr>
          <a:xfrm>
            <a:off x="1006262" y="884325"/>
            <a:ext cx="7131474" cy="4259175"/>
          </a:xfrm>
          <a:prstGeom prst="rect">
            <a:avLst/>
          </a:prstGeom>
          <a:noFill/>
          <a:ln>
            <a:noFill/>
          </a:ln>
        </p:spPr>
      </p:pic>
      <p:sp>
        <p:nvSpPr>
          <p:cNvPr id="346" name="Google Shape;346;p45"/>
          <p:cNvSpPr txBox="1"/>
          <p:nvPr/>
        </p:nvSpPr>
        <p:spPr>
          <a:xfrm>
            <a:off x="6874525" y="-23275"/>
            <a:ext cx="226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(Code Validation) </a:t>
            </a:r>
            <a:endParaRPr/>
          </a:p>
        </p:txBody>
      </p:sp>
      <p:sp>
        <p:nvSpPr>
          <p:cNvPr id="352" name="Google Shape;352;p46"/>
          <p:cNvSpPr txBox="1"/>
          <p:nvPr>
            <p:ph idx="1" type="body"/>
          </p:nvPr>
        </p:nvSpPr>
        <p:spPr>
          <a:xfrm>
            <a:off x="460950" y="870650"/>
            <a:ext cx="82221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rPr lang="en" sz="1200"/>
              <a:t>After my pep8 my code, I fixed many of the errors that </a:t>
            </a:r>
            <a:r>
              <a:rPr lang="en" sz="1200"/>
              <a:t>popped</a:t>
            </a:r>
            <a:r>
              <a:rPr lang="en" sz="1200"/>
              <a:t> up. However at the time I thought some of these errors were very </a:t>
            </a:r>
            <a:r>
              <a:rPr lang="en" sz="1200"/>
              <a:t>irrelevant</a:t>
            </a:r>
            <a:r>
              <a:rPr lang="en" sz="1200"/>
              <a:t> and that I thought I could of left them. It was stupid of me to think they were irrelevant. I did was not able to see the deeper meaning of these errors. I thought it was </a:t>
            </a:r>
            <a:r>
              <a:rPr lang="en" sz="1200"/>
              <a:t>unnecessary</a:t>
            </a:r>
            <a:r>
              <a:rPr lang="en" sz="1200"/>
              <a:t> to fix these errors. One of the errors were the lines were too long.  I decided to ignore this one as I thought it was just the </a:t>
            </a:r>
            <a:r>
              <a:rPr lang="en" sz="1200"/>
              <a:t>sentence</a:t>
            </a:r>
            <a:r>
              <a:rPr lang="en" sz="1200"/>
              <a:t> inpu</a:t>
            </a:r>
            <a:r>
              <a:rPr lang="en" sz="1200"/>
              <a:t>t that made it long. It </a:t>
            </a:r>
            <a:r>
              <a:rPr lang="en" sz="1200"/>
              <a:t>turned out that the score code was also too long. I should’ve fixes this as this made my code look very messy and look fragile. This also </a:t>
            </a:r>
            <a:r>
              <a:rPr lang="en" sz="1200">
                <a:highlight>
                  <a:srgbClr val="FFFFFF"/>
                </a:highlight>
              </a:rPr>
              <a:t>might of miss fixing the code at few places and this can lead to a broken functionality. Through this it reminded me why I should of fixed this irrelevant looking error. Another few errors i had was the “too many blank lines” error and the “expected to blanks lines but found 1” error. Again I should of fixed them as they did look irrelevant, but this did make my code look very messy, which could of lead to more bugs I had to fix. Another error that I did not fix was the “comparison to False should be “if cond is false” or “if not cond””. Again I thought this was a unnecessary fix and irrelevant. I soon realized this was  considered poor programming practice in Python to use an equivalence comparison to </a:t>
            </a:r>
            <a:r>
              <a:rPr lang="en" sz="1200"/>
              <a:t>False</a:t>
            </a:r>
            <a:r>
              <a:rPr lang="en" sz="1200">
                <a:highlight>
                  <a:srgbClr val="FFFFFF"/>
                </a:highlight>
              </a:rPr>
              <a:t> as a </a:t>
            </a:r>
            <a:r>
              <a:rPr lang="en" sz="1200"/>
              <a:t>True</a:t>
            </a:r>
            <a:r>
              <a:rPr lang="en" sz="1200">
                <a:highlight>
                  <a:srgbClr val="FFFFFF"/>
                </a:highlight>
              </a:rPr>
              <a:t> value in a statement. It can be confusing to future people looking at your code. The last error was the “no new line at end of file”. I didn’t quite know what this meant and I did think this was unnecessary to fix.</a:t>
            </a:r>
            <a:endParaRPr sz="1200"/>
          </a:p>
          <a:p>
            <a:pPr indent="0" lvl="0" marL="0" rtl="0" algn="l">
              <a:spcBef>
                <a:spcPts val="0"/>
              </a:spcBef>
              <a:spcAft>
                <a:spcPts val="0"/>
              </a:spcAft>
              <a:buNone/>
            </a:pPr>
            <a:r>
              <a:rPr lang="en" sz="1200"/>
              <a:t>However now I know I should’ve of fixed this as </a:t>
            </a:r>
            <a:r>
              <a:rPr lang="en" sz="1200">
                <a:highlight>
                  <a:srgbClr val="FFFFFF"/>
                </a:highlight>
              </a:rPr>
              <a:t>this message is displayed because there will be no other no way to tell the difference between a file where there is a newline at the end and one where is not. Diff has to output a newline anyway, or the result would be harder to read for users checking the code.</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Testing Outcome (</a:t>
            </a:r>
            <a:r>
              <a:rPr lang="en" sz="2900"/>
              <a:t>Testing Table</a:t>
            </a:r>
            <a:r>
              <a:rPr lang="en" sz="2900"/>
              <a:t> For Name Input</a:t>
            </a:r>
            <a:r>
              <a:rPr lang="en" sz="2900"/>
              <a:t>)</a:t>
            </a:r>
            <a:endParaRPr sz="2900"/>
          </a:p>
        </p:txBody>
      </p:sp>
      <p:sp>
        <p:nvSpPr>
          <p:cNvPr id="358" name="Google Shape;358;p4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a:p>
            <a:pPr indent="0" lvl="0" marL="0" rtl="0" algn="l">
              <a:spcBef>
                <a:spcPts val="0"/>
              </a:spcBef>
              <a:spcAft>
                <a:spcPts val="0"/>
              </a:spcAft>
              <a:buNone/>
            </a:pPr>
            <a:r>
              <a:t/>
            </a:r>
            <a:endParaRPr/>
          </a:p>
        </p:txBody>
      </p:sp>
      <p:graphicFrame>
        <p:nvGraphicFramePr>
          <p:cNvPr id="359" name="Google Shape;359;p47"/>
          <p:cNvGraphicFramePr/>
          <p:nvPr/>
        </p:nvGraphicFramePr>
        <p:xfrm>
          <a:off x="885250" y="867550"/>
          <a:ext cx="3000000" cy="3000000"/>
        </p:xfrm>
        <a:graphic>
          <a:graphicData uri="http://schemas.openxmlformats.org/drawingml/2006/table">
            <a:tbl>
              <a:tblPr>
                <a:noFill/>
                <a:tableStyleId>{EA7EA831-9286-4CC2-A7FF-571859B3B496}</a:tableStyleId>
              </a:tblPr>
              <a:tblGrid>
                <a:gridCol w="1651750"/>
                <a:gridCol w="1651750"/>
                <a:gridCol w="1651750"/>
                <a:gridCol w="1651750"/>
                <a:gridCol w="1651750"/>
              </a:tblGrid>
              <a:tr h="690200">
                <a:tc>
                  <a:txBody>
                    <a:bodyPr/>
                    <a:lstStyle/>
                    <a:p>
                      <a:pPr indent="0" lvl="0" marL="0" rtl="0" algn="l">
                        <a:spcBef>
                          <a:spcPts val="0"/>
                        </a:spcBef>
                        <a:spcAft>
                          <a:spcPts val="0"/>
                        </a:spcAft>
                        <a:buNone/>
                      </a:pPr>
                      <a:r>
                        <a:rPr b="1" lang="en"/>
                        <a:t>Test Data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Expected Result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a:t>
                      </a:r>
                      <a:r>
                        <a:rPr b="1" lang="en"/>
                        <a:t>ctual Result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Passed Tests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Test Type</a:t>
                      </a:r>
                      <a:endParaRPr/>
                    </a:p>
                  </a:txBody>
                  <a:tcPr marT="91425" marB="91425" marR="91425" marL="91425">
                    <a:lnL cap="flat" cmpd="sng" w="9525">
                      <a:solidFill>
                        <a:srgbClr val="9E9E9E"/>
                      </a:solidFill>
                      <a:prstDash val="solid"/>
                      <a:round/>
                      <a:headEnd len="sm" w="sm" type="none"/>
                      <a:tailEnd len="sm" w="sm" type="none"/>
                    </a:lnL>
                  </a:tcPr>
                </a:tc>
              </a:tr>
              <a:tr h="593675">
                <a:tc>
                  <a:txBody>
                    <a:bodyPr/>
                    <a:lstStyle/>
                    <a:p>
                      <a:pPr indent="0" lvl="0" marL="0" rtl="0" algn="l">
                        <a:spcBef>
                          <a:spcPts val="0"/>
                        </a:spcBef>
                        <a:spcAft>
                          <a:spcPts val="0"/>
                        </a:spcAft>
                        <a:buNone/>
                      </a:pPr>
                      <a:r>
                        <a:rPr lang="en"/>
                        <a:t>1234455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Invalid</a:t>
                      </a:r>
                      <a:endParaRPr/>
                    </a:p>
                  </a:txBody>
                  <a:tcPr marT="91425" marB="91425" marR="91425" marL="91425">
                    <a:lnL cap="flat" cmpd="sng" w="9525">
                      <a:solidFill>
                        <a:srgbClr val="9E9E9E"/>
                      </a:solidFill>
                      <a:prstDash val="solid"/>
                      <a:round/>
                      <a:headEnd len="sm" w="sm" type="none"/>
                      <a:tailEnd len="sm" w="sm" type="none"/>
                    </a:lnL>
                  </a:tcPr>
                </a:tc>
              </a:tr>
              <a:tr h="617375">
                <a:tc>
                  <a:txBody>
                    <a:bodyPr/>
                    <a:lstStyle/>
                    <a:p>
                      <a:pPr indent="0" lvl="0" marL="0" rtl="0" algn="l">
                        <a:spcBef>
                          <a:spcPts val="0"/>
                        </a:spcBef>
                        <a:spcAft>
                          <a:spcPts val="0"/>
                        </a:spcAft>
                        <a:buNone/>
                      </a:pPr>
                      <a:r>
                        <a:rPr lang="en"/>
                        <a:t>-123+1546-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Invalid</a:t>
                      </a:r>
                      <a:endParaRPr/>
                    </a:p>
                  </a:txBody>
                  <a:tcPr marT="91425" marB="91425" marR="91425" marL="91425">
                    <a:lnL cap="flat" cmpd="sng" w="9525">
                      <a:solidFill>
                        <a:srgbClr val="9E9E9E"/>
                      </a:solidFill>
                      <a:prstDash val="solid"/>
                      <a:round/>
                      <a:headEnd len="sm" w="sm" type="none"/>
                      <a:tailEnd len="sm" w="sm" type="none"/>
                    </a:lnL>
                  </a:tcPr>
                </a:tc>
              </a:tr>
              <a:tr h="593675">
                <a:tc>
                  <a:txBody>
                    <a:bodyPr/>
                    <a:lstStyle/>
                    <a:p>
                      <a:pPr indent="0" lvl="0" marL="0" rtl="0" algn="l">
                        <a:spcBef>
                          <a:spcPts val="0"/>
                        </a:spcBef>
                        <a:spcAft>
                          <a:spcPts val="0"/>
                        </a:spcAft>
                        <a:buNone/>
                      </a:pPr>
                      <a:r>
                        <a:rPr lang="en"/>
                        <a:t>Player On the Left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Accepted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Accepted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L cap="flat" cmpd="sng" w="9525">
                      <a:solidFill>
                        <a:srgbClr val="9E9E9E"/>
                      </a:solidFill>
                      <a:prstDash val="solid"/>
                      <a:round/>
                      <a:headEnd len="sm" w="sm" type="none"/>
                      <a:tailEnd len="sm" w="sm" type="none"/>
                    </a:lnL>
                  </a:tcPr>
                </a:tc>
              </a:tr>
              <a:tr h="593675">
                <a:tc>
                  <a:txBody>
                    <a:bodyPr/>
                    <a:lstStyle/>
                    <a:p>
                      <a:pPr indent="0" lvl="0" marL="0" rtl="0" algn="l">
                        <a:spcBef>
                          <a:spcPts val="0"/>
                        </a:spcBef>
                        <a:spcAft>
                          <a:spcPts val="0"/>
                        </a:spcAft>
                        <a:buNone/>
                      </a:pPr>
                      <a:r>
                        <a:rPr lang="en"/>
                        <a:t>!@%#^_$&amp;*#?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Invalid</a:t>
                      </a:r>
                      <a:endParaRPr/>
                    </a:p>
                  </a:txBody>
                  <a:tcPr marT="91425" marB="91425" marR="91425" marL="91425">
                    <a:lnL cap="flat" cmpd="sng" w="9525">
                      <a:solidFill>
                        <a:srgbClr val="9E9E9E"/>
                      </a:solidFill>
                      <a:prstDash val="solid"/>
                      <a:round/>
                      <a:headEnd len="sm" w="sm" type="none"/>
                      <a:tailEnd len="sm" w="sm" type="none"/>
                    </a:lnL>
                  </a:tcPr>
                </a:tc>
              </a:tr>
              <a:tr h="593675">
                <a:tc>
                  <a:txBody>
                    <a:bodyPr/>
                    <a:lstStyle/>
                    <a:p>
                      <a:pPr indent="0" lvl="0" marL="0" rtl="0" algn="l">
                        <a:spcBef>
                          <a:spcPts val="0"/>
                        </a:spcBef>
                        <a:spcAft>
                          <a:spcPts val="0"/>
                        </a:spcAft>
                        <a:buNone/>
                      </a:pPr>
                      <a:r>
                        <a:rPr lang="en"/>
                        <a:t>PLAYER NICKY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Accepted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Accepted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L cap="flat" cmpd="sng" w="9525">
                      <a:solidFill>
                        <a:srgbClr val="9E9E9E"/>
                      </a:solidFill>
                      <a:prstDash val="solid"/>
                      <a:round/>
                      <a:headEnd len="sm" w="sm" type="none"/>
                      <a:tailEnd len="sm" w="sm" type="none"/>
                    </a:lnL>
                  </a:tcPr>
                </a:tc>
              </a:tr>
              <a:tr h="593675">
                <a:tc>
                  <a:txBody>
                    <a:bodyPr/>
                    <a:lstStyle/>
                    <a:p>
                      <a:pPr indent="0" lvl="0" marL="0" rtl="0" algn="l">
                        <a:spcBef>
                          <a:spcPts val="0"/>
                        </a:spcBef>
                        <a:spcAft>
                          <a:spcPts val="0"/>
                        </a:spcAft>
                        <a:buNone/>
                      </a:pPr>
                      <a:r>
                        <a:rPr lang="en"/>
                        <a:t>00312!@#$!Nick</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Data Rejected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Invalid</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a:t>
            </a:r>
            <a:r>
              <a:rPr lang="en"/>
              <a:t>Usability</a:t>
            </a:r>
            <a:r>
              <a:rPr lang="en"/>
              <a:t> Testing)</a:t>
            </a:r>
            <a:endParaRPr/>
          </a:p>
        </p:txBody>
      </p:sp>
      <p:sp>
        <p:nvSpPr>
          <p:cNvPr id="365" name="Google Shape;365;p48"/>
          <p:cNvSpPr txBox="1"/>
          <p:nvPr>
            <p:ph idx="1" type="body"/>
          </p:nvPr>
        </p:nvSpPr>
        <p:spPr>
          <a:xfrm>
            <a:off x="471900" y="956400"/>
            <a:ext cx="8222100" cy="43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a:p>
            <a:pPr indent="0" lvl="0" marL="0" rtl="0" algn="l">
              <a:spcBef>
                <a:spcPts val="0"/>
              </a:spcBef>
              <a:spcAft>
                <a:spcPts val="0"/>
              </a:spcAft>
              <a:buNone/>
            </a:pPr>
            <a:r>
              <a:rPr lang="en"/>
              <a:t>Another person I had test my program was my teacher. She said that the name input needed to be more strong. It shouldn’t be able to accept numbers or anything else that isn’t letters. So after teaching me a quick method on inputs only accepting letters, the program was a bit better with these small details. The names now wasn’t able to be numbers or other weirds symbols, only letters.</a:t>
            </a:r>
            <a:endParaRPr/>
          </a:p>
          <a:p>
            <a:pPr indent="0" lvl="0" marL="0" rtl="0" algn="l">
              <a:spcBef>
                <a:spcPts val="0"/>
              </a:spcBef>
              <a:spcAft>
                <a:spcPts val="0"/>
              </a:spcAft>
              <a:buNone/>
            </a:pPr>
            <a:r>
              <a:t/>
            </a:r>
            <a:endParaRPr/>
          </a:p>
        </p:txBody>
      </p:sp>
      <p:pic>
        <p:nvPicPr>
          <p:cNvPr id="366" name="Google Shape;366;p48"/>
          <p:cNvPicPr preferRelativeResize="0"/>
          <p:nvPr/>
        </p:nvPicPr>
        <p:blipFill>
          <a:blip r:embed="rId3">
            <a:alphaModFix/>
          </a:blip>
          <a:stretch>
            <a:fillRect/>
          </a:stretch>
        </p:blipFill>
        <p:spPr>
          <a:xfrm>
            <a:off x="776064" y="3303451"/>
            <a:ext cx="7591874" cy="1732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(Usability Testing)</a:t>
            </a:r>
            <a:endParaRPr/>
          </a:p>
        </p:txBody>
      </p:sp>
      <p:sp>
        <p:nvSpPr>
          <p:cNvPr id="372" name="Google Shape;372;p49"/>
          <p:cNvSpPr txBox="1"/>
          <p:nvPr>
            <p:ph idx="1" type="body"/>
          </p:nvPr>
        </p:nvSpPr>
        <p:spPr>
          <a:xfrm>
            <a:off x="324175" y="835550"/>
            <a:ext cx="3087000" cy="43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a:p>
            <a:pPr indent="0" lvl="0" marL="0" rtl="0" algn="l">
              <a:spcBef>
                <a:spcPts val="0"/>
              </a:spcBef>
              <a:spcAft>
                <a:spcPts val="0"/>
              </a:spcAft>
              <a:buNone/>
            </a:pPr>
            <a:r>
              <a:rPr lang="en" sz="1400"/>
              <a:t>So when my friend Ethan tested out my program </a:t>
            </a:r>
            <a:r>
              <a:rPr lang="en" sz="1400"/>
              <a:t>he's</a:t>
            </a:r>
            <a:r>
              <a:rPr lang="en" sz="1400"/>
              <a:t> found everything all useable. The one thing he did say though was at the end. He said it can be very </a:t>
            </a:r>
            <a:r>
              <a:rPr lang="en" sz="1400"/>
              <a:t>inconvenient</a:t>
            </a:r>
            <a:r>
              <a:rPr lang="en" sz="1400"/>
              <a:t> and annoying to </a:t>
            </a:r>
            <a:r>
              <a:rPr lang="en" sz="1400"/>
              <a:t>type</a:t>
            </a:r>
            <a:r>
              <a:rPr lang="en" sz="1400"/>
              <a:t> out yes to restart the code. He said that the code </a:t>
            </a:r>
            <a:r>
              <a:rPr lang="en" sz="1400"/>
              <a:t>should</a:t>
            </a:r>
            <a:r>
              <a:rPr lang="en" sz="1400"/>
              <a:t> accept Y and yes so its not too hard for the user. He also said that typing no is hard so I just did enter nothing to break the program and exit out.</a:t>
            </a:r>
            <a:endParaRPr sz="1400"/>
          </a:p>
          <a:p>
            <a:pPr indent="0" lvl="0" marL="0" rtl="0" algn="l">
              <a:spcBef>
                <a:spcPts val="0"/>
              </a:spcBef>
              <a:spcAft>
                <a:spcPts val="0"/>
              </a:spcAft>
              <a:buNone/>
            </a:pPr>
            <a:r>
              <a:t/>
            </a:r>
            <a:endParaRPr/>
          </a:p>
        </p:txBody>
      </p:sp>
      <p:pic>
        <p:nvPicPr>
          <p:cNvPr id="373" name="Google Shape;373;p49"/>
          <p:cNvPicPr preferRelativeResize="0"/>
          <p:nvPr/>
        </p:nvPicPr>
        <p:blipFill>
          <a:blip r:embed="rId3">
            <a:alphaModFix/>
          </a:blip>
          <a:stretch>
            <a:fillRect/>
          </a:stretch>
        </p:blipFill>
        <p:spPr>
          <a:xfrm>
            <a:off x="3432055" y="1340830"/>
            <a:ext cx="5711950" cy="3238625"/>
          </a:xfrm>
          <a:prstGeom prst="rect">
            <a:avLst/>
          </a:prstGeom>
          <a:noFill/>
          <a:ln>
            <a:noFill/>
          </a:ln>
        </p:spPr>
      </p:pic>
      <p:sp>
        <p:nvSpPr>
          <p:cNvPr id="374" name="Google Shape;374;p49"/>
          <p:cNvSpPr txBox="1"/>
          <p:nvPr/>
        </p:nvSpPr>
        <p:spPr>
          <a:xfrm>
            <a:off x="7165425" y="-23275"/>
            <a:ext cx="197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119550" y="0"/>
            <a:ext cx="94050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a:t>
            </a:r>
            <a:r>
              <a:rPr lang="en"/>
              <a:t>Evaluating against requirements</a:t>
            </a:r>
            <a:r>
              <a:rPr lang="en"/>
              <a:t>)</a:t>
            </a:r>
            <a:endParaRPr/>
          </a:p>
        </p:txBody>
      </p:sp>
      <p:sp>
        <p:nvSpPr>
          <p:cNvPr id="380" name="Google Shape;380;p50"/>
          <p:cNvSpPr txBox="1"/>
          <p:nvPr>
            <p:ph idx="1" type="body"/>
          </p:nvPr>
        </p:nvSpPr>
        <p:spPr>
          <a:xfrm>
            <a:off x="498325" y="863850"/>
            <a:ext cx="8222100" cy="48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a:t>
            </a:r>
            <a:endParaRPr/>
          </a:p>
          <a:p>
            <a:pPr indent="0" lvl="0" marL="0" rtl="0" algn="l">
              <a:spcBef>
                <a:spcPts val="0"/>
              </a:spcBef>
              <a:spcAft>
                <a:spcPts val="0"/>
              </a:spcAft>
              <a:buNone/>
            </a:pPr>
            <a:r>
              <a:rPr lang="en" sz="1400"/>
              <a:t>The requirements I set out was at the very least, a working pong game that had </a:t>
            </a:r>
            <a:r>
              <a:rPr lang="en" sz="1400"/>
              <a:t>a score and was able to be played by many users with </a:t>
            </a:r>
            <a:r>
              <a:rPr lang="en" sz="1400"/>
              <a:t>their friends. At the end I think it turned out almost the same as I envisioned the project to be. There are two working paddles that can move up and down. The ball is constantly moving and the collisions between the border and the paddles are working. I think ahestically it looked a bit better then the requirements I set out. I first just wanted it to look as basic as possible. I soon realized that this was not too good ahestically and needed some color and stuff, so some color was added to the game and title screen</a:t>
            </a:r>
            <a:r>
              <a:rPr lang="en" sz="1400"/>
              <a:t>. The requirements for this game was mostly for entertainments between teenagers mostly. Teengaers these days don’t like things too basic these days, so I made the paddles red and blue to make it more aesthetically pleasing to the teenagers. Teenagers also love to mess around with almost anything these days, so I made a name input just for them to mess around with and come up with funny names for their entertainments. Teenagers these days also love to play the game with friends, so I made the game two player instead of it one player versing a bot. This can also help the two friend relieve some stress and have some fun and entertainment.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86" name="Google Shape;86;p15"/>
          <p:cNvSpPr txBox="1"/>
          <p:nvPr>
            <p:ph idx="1" type="body"/>
          </p:nvPr>
        </p:nvSpPr>
        <p:spPr>
          <a:xfrm>
            <a:off x="471900" y="956400"/>
            <a:ext cx="8222100" cy="432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Trello was chosen because there was at least no restrictions on the amount of people, no distracting ads midway of planning and very little restriction on how the program can be used. Monday.com compared to Trello can be a lot more complicated and not to user friendly. Trello is the better option in both functionality and ease to use. Monday.com is for more complicated projects. When I first tried it out, it looked very overwhelming and confusing on what I should do. I didn’t really have the time to learn how to use monday.com as I only has a very limited amount of time. Google calendar is also very limited on what you can do and it can be very annoying. For example once you create a event on a calendar you can’t move it to a different calendar and its has very slow syncing, it takes hours to sync.</a:t>
            </a:r>
            <a:endParaRPr sz="1400"/>
          </a:p>
          <a:p>
            <a:pPr indent="-317500" lvl="0" marL="457200" rtl="0" algn="l">
              <a:spcBef>
                <a:spcPts val="1600"/>
              </a:spcBef>
              <a:spcAft>
                <a:spcPts val="0"/>
              </a:spcAft>
              <a:buSzPts val="1400"/>
              <a:buAutoNum type="arabicPeriod"/>
            </a:pPr>
            <a:r>
              <a:rPr lang="en" sz="1400"/>
              <a:t>In Trello there were many useful techniques to manage the development of my outcome. One was recording the history of the work, where if something was deleted by accident or I need to bo back and rewrite something, it was easier. Another technique was doing a daily update on the trello board. Any issues that was encountered was written and updated on the board, so I can try find a way to resolve it and stay on track. There is another very helpful technique was that I was able to set up custom commands. Anything that was not done within that week is archived onto the next week which was super helpful. I also set up a daily reminder.</a:t>
            </a:r>
            <a:endParaRPr sz="1400"/>
          </a:p>
          <a:p>
            <a:pPr indent="0" lvl="0" marL="0" rtl="0" algn="l">
              <a:spcBef>
                <a:spcPts val="1600"/>
              </a:spcBef>
              <a:spcAft>
                <a:spcPts val="0"/>
              </a:spcAft>
              <a:buNone/>
            </a:pPr>
            <a:r>
              <a:t/>
            </a:r>
            <a:endParaRPr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94650" y="0"/>
            <a:ext cx="91440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Testing outcome (</a:t>
            </a:r>
            <a:r>
              <a:rPr lang="en" sz="2400"/>
              <a:t>Evaluating against relevant implications.</a:t>
            </a:r>
            <a:r>
              <a:rPr lang="en" sz="2400"/>
              <a:t>)</a:t>
            </a:r>
            <a:endParaRPr sz="2400"/>
          </a:p>
        </p:txBody>
      </p:sp>
      <p:sp>
        <p:nvSpPr>
          <p:cNvPr id="386" name="Google Shape;386;p51"/>
          <p:cNvSpPr txBox="1"/>
          <p:nvPr>
            <p:ph idx="1" type="body"/>
          </p:nvPr>
        </p:nvSpPr>
        <p:spPr>
          <a:xfrm>
            <a:off x="471900" y="956400"/>
            <a:ext cx="82221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a:p>
            <a:pPr indent="0" lvl="0" marL="0" rtl="0" algn="l">
              <a:spcBef>
                <a:spcPts val="0"/>
              </a:spcBef>
              <a:spcAft>
                <a:spcPts val="0"/>
              </a:spcAft>
              <a:buNone/>
            </a:pPr>
            <a:r>
              <a:rPr lang="en" sz="1200"/>
              <a:t>I applied many implications to the projects to makes the project as good as it can get. One was </a:t>
            </a:r>
            <a:r>
              <a:rPr lang="en" sz="1200"/>
              <a:t>aesthetics</a:t>
            </a:r>
            <a:r>
              <a:rPr lang="en" sz="1200"/>
              <a:t>. This was a very important implication as most things are all about </a:t>
            </a:r>
            <a:r>
              <a:rPr lang="en" sz="1200"/>
              <a:t>aesthetics</a:t>
            </a:r>
            <a:r>
              <a:rPr lang="en" sz="1200"/>
              <a:t>. It grabs peoples </a:t>
            </a:r>
            <a:r>
              <a:rPr lang="en" sz="1200"/>
              <a:t>attention</a:t>
            </a:r>
            <a:r>
              <a:rPr lang="en" sz="1200"/>
              <a:t> and it looks more </a:t>
            </a:r>
            <a:r>
              <a:rPr lang="en" sz="1200"/>
              <a:t>aesthetically</a:t>
            </a:r>
            <a:r>
              <a:rPr lang="en" sz="1200"/>
              <a:t> pleasing. This will make my project </a:t>
            </a:r>
            <a:r>
              <a:rPr lang="en" sz="1200"/>
              <a:t>experience</a:t>
            </a:r>
            <a:r>
              <a:rPr lang="en" sz="1200"/>
              <a:t> a bit more enjoyable. The </a:t>
            </a:r>
            <a:r>
              <a:rPr lang="en" sz="1200"/>
              <a:t>aesthetics was pretty basic as it was black and white, but later changed to make it look more eye catching, so red and blue was added to the paddles. The reason the aesthetics was made basic with black and white because most color blind people will be able to see black and white, so color blind people and normal people will be able to see the same thing. Even though the paddles were changed to red and blue, it still won’t have a massive impact to color blind people will still be able to see the paddles with any type color blindness.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second one was </a:t>
            </a:r>
            <a:r>
              <a:rPr lang="en" sz="1200"/>
              <a:t>usability</a:t>
            </a:r>
            <a:r>
              <a:rPr lang="en" sz="1200"/>
              <a:t>. Again this was very </a:t>
            </a:r>
            <a:r>
              <a:rPr lang="en" sz="1200"/>
              <a:t>important as the usability must be efficient as possible. Every usability must be efficient and make sense. The buttons for paddles was made W key and the s key for one paddle and the up key and down key for the  second paddle as these buttons were normal for gaming as normal gaming games usually consist of WASD keys and arrow keys. The exit key was made escape as it is just makes sense to. Normal gaming keys make escape as the exit key and escape does mean leaving, so it just makes sense to. These keys were made chosen as these keys are considered normal for gaming so it won’t get too confusing the the user that's playing my program.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(Final Testing) </a:t>
            </a:r>
            <a:endParaRPr/>
          </a:p>
        </p:txBody>
      </p:sp>
      <p:sp>
        <p:nvSpPr>
          <p:cNvPr id="392" name="Google Shape;392;p5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pic>
        <p:nvPicPr>
          <p:cNvPr id="393" name="Google Shape;393;p52" title="2021-08-22 22-59-44_Trim.mp4">
            <a:hlinkClick r:id="rId3"/>
          </p:cNvPr>
          <p:cNvPicPr preferRelativeResize="0"/>
          <p:nvPr/>
        </p:nvPicPr>
        <p:blipFill>
          <a:blip r:embed="rId4">
            <a:alphaModFix/>
          </a:blip>
          <a:stretch>
            <a:fillRect/>
          </a:stretch>
        </p:blipFill>
        <p:spPr>
          <a:xfrm>
            <a:off x="2286000" y="12003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endParaRPr/>
          </a:p>
        </p:txBody>
      </p:sp>
      <p:sp>
        <p:nvSpPr>
          <p:cNvPr id="399" name="Google Shape;399;p5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i="1" lang="en"/>
              <a:t>Your version control evidence should go here.  This could be in the form of annotated screenshots which show you you managed this process or you could make a brief screencast explaining how you implemented version control.</a:t>
            </a:r>
            <a:endParaRPr i="1"/>
          </a:p>
          <a:p>
            <a:pPr indent="0" lvl="0" marL="114300" rtl="0" algn="l">
              <a:lnSpc>
                <a:spcPct val="115000"/>
              </a:lnSpc>
              <a:spcBef>
                <a:spcPts val="0"/>
              </a:spcBef>
              <a:spcAft>
                <a:spcPts val="0"/>
              </a:spcAft>
              <a:buSzPts val="1800"/>
              <a:buNone/>
            </a:pPr>
            <a:r>
              <a:t/>
            </a:r>
            <a:endParaRPr i="1"/>
          </a:p>
          <a:p>
            <a:pPr indent="0" lvl="0" marL="114300" rtl="0" algn="l">
              <a:lnSpc>
                <a:spcPct val="115000"/>
              </a:lnSpc>
              <a:spcBef>
                <a:spcPts val="0"/>
              </a:spcBef>
              <a:spcAft>
                <a:spcPts val="0"/>
              </a:spcAft>
              <a:buSzPts val="1800"/>
              <a:buNone/>
            </a:pPr>
            <a:r>
              <a:rPr i="1" lang="en"/>
              <a:t>(basically how I saved </a:t>
            </a:r>
            <a:r>
              <a:rPr i="1" lang="en"/>
              <a:t>copies</a:t>
            </a:r>
            <a:r>
              <a:rPr i="1" lang="en"/>
              <a:t> of code) More pictures less writing here</a:t>
            </a:r>
            <a:endParaRPr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05" name="Google Shape;405;p5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I use Pycharm </a:t>
            </a:r>
            <a:r>
              <a:rPr lang="en"/>
              <a:t>controlling</a:t>
            </a:r>
            <a:r>
              <a:rPr lang="en"/>
              <a:t> </a:t>
            </a:r>
            <a:r>
              <a:rPr lang="en"/>
              <a:t>version</a:t>
            </a:r>
            <a:r>
              <a:rPr lang="en"/>
              <a:t> control (code history)?</a:t>
            </a:r>
            <a:endParaRPr/>
          </a:p>
          <a:p>
            <a:pPr indent="0" lvl="0" marL="0" rtl="0" algn="l">
              <a:spcBef>
                <a:spcPts val="0"/>
              </a:spcBef>
              <a:spcAft>
                <a:spcPts val="0"/>
              </a:spcAft>
              <a:buNone/>
            </a:pPr>
            <a:r>
              <a:rPr lang="en"/>
              <a:t>I chose Pycharm code history to save </a:t>
            </a:r>
            <a:r>
              <a:rPr lang="en"/>
              <a:t>different</a:t>
            </a:r>
            <a:r>
              <a:rPr lang="en"/>
              <a:t> versions of my code was because it was </a:t>
            </a:r>
            <a:r>
              <a:rPr lang="en"/>
              <a:t>convenient</a:t>
            </a:r>
            <a:r>
              <a:rPr lang="en"/>
              <a:t> and easy. It was </a:t>
            </a:r>
            <a:r>
              <a:rPr lang="en"/>
              <a:t>convenient because Pycharm was also where I was writing my code. So I didn’t have to go onto a different program just to save versions of my code. I didn’t use Github because I didn’t really have enough time to learn how to use it and it did look a bit complicated just to save versions of my code. I could of also paster my versions of code on sperte google docs with the date and stuff, but that would get messy as there will be too many googles docs and it would get lost with my other work such as english.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11" name="Google Shape;411;p5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I use Pycharm controlling version control (code history)?</a:t>
            </a:r>
            <a:endParaRPr/>
          </a:p>
          <a:p>
            <a:pPr indent="0" lvl="0" marL="0" rtl="0" algn="l">
              <a:spcBef>
                <a:spcPts val="0"/>
              </a:spcBef>
              <a:spcAft>
                <a:spcPts val="0"/>
              </a:spcAft>
              <a:buNone/>
            </a:pPr>
            <a:r>
              <a:rPr lang="en"/>
              <a:t>I chose Pycharm code history to save different versions of my code was because it was convenient and easy. It was convenient because Pycharm was also where I was writing my code. So I didn’t have to go onto a different program just to save versions of my code. I didn’t use Github because I didn’t really have enough time to learn how to use it and it did look a bit complicated just to save versions of my code. I could of also paster my versions of code on sperte google docs with the date and stuff, but that would get messy as there will be too many googles docs and it would get lost with my other work such as english.</a:t>
            </a:r>
            <a:endParaRPr/>
          </a:p>
        </p:txBody>
      </p:sp>
      <p:pic>
        <p:nvPicPr>
          <p:cNvPr id="412" name="Google Shape;412;p55"/>
          <p:cNvPicPr preferRelativeResize="0"/>
          <p:nvPr/>
        </p:nvPicPr>
        <p:blipFill rotWithShape="1">
          <a:blip r:embed="rId3">
            <a:alphaModFix/>
          </a:blip>
          <a:srcRect b="5204" l="0" r="0" t="0"/>
          <a:stretch/>
        </p:blipFill>
        <p:spPr>
          <a:xfrm>
            <a:off x="0" y="846050"/>
            <a:ext cx="9144001" cy="4310849"/>
          </a:xfrm>
          <a:prstGeom prst="rect">
            <a:avLst/>
          </a:prstGeom>
          <a:noFill/>
          <a:ln>
            <a:noFill/>
          </a:ln>
        </p:spPr>
      </p:pic>
      <p:sp>
        <p:nvSpPr>
          <p:cNvPr id="413" name="Google Shape;413;p55"/>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19" name="Google Shape;419;p56"/>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I use Pycharm controlling version control (code history)?</a:t>
            </a:r>
            <a:endParaRPr/>
          </a:p>
          <a:p>
            <a:pPr indent="0" lvl="0" marL="0" rtl="0" algn="l">
              <a:spcBef>
                <a:spcPts val="0"/>
              </a:spcBef>
              <a:spcAft>
                <a:spcPts val="0"/>
              </a:spcAft>
              <a:buNone/>
            </a:pPr>
            <a:r>
              <a:rPr lang="en"/>
              <a:t>I chose Pycharm code history to save different versions of my code was because it was convenient and easy. It was convenient because Pycharm was also where I was writing my code. So I didn’t have to go onto a different program just to save versions of my code. I didn’t use Github because I didn’t really have enough time to learn how to use it and it did look a bit complicated just to save versions of my code. I could of also paster my versions of code on sperte google docs with the date and stuff, but that would get messy as there will be too many googles docs and it would get lost with my other work such as english.</a:t>
            </a:r>
            <a:endParaRPr/>
          </a:p>
        </p:txBody>
      </p:sp>
      <p:pic>
        <p:nvPicPr>
          <p:cNvPr id="420" name="Google Shape;420;p56"/>
          <p:cNvPicPr preferRelativeResize="0"/>
          <p:nvPr/>
        </p:nvPicPr>
        <p:blipFill rotWithShape="1">
          <a:blip r:embed="rId3">
            <a:alphaModFix/>
          </a:blip>
          <a:srcRect b="5204" l="0" r="0" t="0"/>
          <a:stretch/>
        </p:blipFill>
        <p:spPr>
          <a:xfrm>
            <a:off x="0" y="832625"/>
            <a:ext cx="9144001" cy="4310874"/>
          </a:xfrm>
          <a:prstGeom prst="rect">
            <a:avLst/>
          </a:prstGeom>
          <a:noFill/>
          <a:ln>
            <a:noFill/>
          </a:ln>
        </p:spPr>
      </p:pic>
      <p:sp>
        <p:nvSpPr>
          <p:cNvPr id="421" name="Google Shape;421;p56"/>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27" name="Google Shape;427;p5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I use Pycharm controlling version control (code history)?</a:t>
            </a:r>
            <a:endParaRPr/>
          </a:p>
          <a:p>
            <a:pPr indent="0" lvl="0" marL="0" rtl="0" algn="l">
              <a:spcBef>
                <a:spcPts val="0"/>
              </a:spcBef>
              <a:spcAft>
                <a:spcPts val="0"/>
              </a:spcAft>
              <a:buNone/>
            </a:pPr>
            <a:r>
              <a:rPr lang="en"/>
              <a:t>I chose Pycharm code history to save different versions of my code was because it was convenient and easy. It was convenient because Pycharm was also where I was writing my code. So I didn’t have to go onto a different program just to save versions of my code. I didn’t use Github because I didn’t really have enough time to learn how to use it and it did look a bit complicated just to save versions of my code. I could of also paster my versions of code on sperte google docs with the date and stuff, but that would get messy as there will be too many googles docs and it would get lost with my other work such as english.</a:t>
            </a:r>
            <a:endParaRPr/>
          </a:p>
        </p:txBody>
      </p:sp>
      <p:pic>
        <p:nvPicPr>
          <p:cNvPr id="428" name="Google Shape;428;p57"/>
          <p:cNvPicPr preferRelativeResize="0"/>
          <p:nvPr/>
        </p:nvPicPr>
        <p:blipFill rotWithShape="1">
          <a:blip r:embed="rId3">
            <a:alphaModFix/>
          </a:blip>
          <a:srcRect b="5979" l="0" r="0" t="0"/>
          <a:stretch/>
        </p:blipFill>
        <p:spPr>
          <a:xfrm>
            <a:off x="26850" y="859500"/>
            <a:ext cx="9144001" cy="4485450"/>
          </a:xfrm>
          <a:prstGeom prst="rect">
            <a:avLst/>
          </a:prstGeom>
          <a:noFill/>
          <a:ln>
            <a:noFill/>
          </a:ln>
        </p:spPr>
      </p:pic>
      <p:sp>
        <p:nvSpPr>
          <p:cNvPr id="429" name="Google Shape;429;p57"/>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35" name="Google Shape;435;p58"/>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1:      </a:t>
            </a:r>
            <a:r>
              <a:rPr lang="en"/>
              <a:t>                                                                                  Outcome:</a:t>
            </a:r>
            <a:endParaRPr/>
          </a:p>
          <a:p>
            <a:pPr indent="0" lvl="0" marL="0" rtl="0" algn="l">
              <a:lnSpc>
                <a:spcPct val="115000"/>
              </a:lnSpc>
              <a:spcBef>
                <a:spcPts val="1600"/>
              </a:spcBef>
              <a:spcAft>
                <a:spcPts val="1600"/>
              </a:spcAft>
              <a:buSzPts val="1800"/>
              <a:buNone/>
            </a:pPr>
            <a:r>
              <a:t/>
            </a:r>
            <a:endParaRPr/>
          </a:p>
        </p:txBody>
      </p:sp>
      <p:sp>
        <p:nvSpPr>
          <p:cNvPr id="436" name="Google Shape;436;p58"/>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437" name="Google Shape;437;p58"/>
          <p:cNvPicPr preferRelativeResize="0"/>
          <p:nvPr/>
        </p:nvPicPr>
        <p:blipFill>
          <a:blip r:embed="rId3">
            <a:alphaModFix/>
          </a:blip>
          <a:stretch>
            <a:fillRect/>
          </a:stretch>
        </p:blipFill>
        <p:spPr>
          <a:xfrm>
            <a:off x="0" y="1358963"/>
            <a:ext cx="3395799" cy="2425575"/>
          </a:xfrm>
          <a:prstGeom prst="rect">
            <a:avLst/>
          </a:prstGeom>
          <a:noFill/>
          <a:ln>
            <a:noFill/>
          </a:ln>
        </p:spPr>
      </p:pic>
      <p:pic>
        <p:nvPicPr>
          <p:cNvPr id="438" name="Google Shape;438;p58"/>
          <p:cNvPicPr preferRelativeResize="0"/>
          <p:nvPr/>
        </p:nvPicPr>
        <p:blipFill>
          <a:blip r:embed="rId4">
            <a:alphaModFix/>
          </a:blip>
          <a:stretch>
            <a:fillRect/>
          </a:stretch>
        </p:blipFill>
        <p:spPr>
          <a:xfrm>
            <a:off x="3395800" y="1358963"/>
            <a:ext cx="2695106" cy="2425575"/>
          </a:xfrm>
          <a:prstGeom prst="rect">
            <a:avLst/>
          </a:prstGeom>
          <a:noFill/>
          <a:ln>
            <a:noFill/>
          </a:ln>
        </p:spPr>
      </p:pic>
      <p:pic>
        <p:nvPicPr>
          <p:cNvPr id="439" name="Google Shape;439;p58"/>
          <p:cNvPicPr preferRelativeResize="0"/>
          <p:nvPr/>
        </p:nvPicPr>
        <p:blipFill>
          <a:blip r:embed="rId5">
            <a:alphaModFix/>
          </a:blip>
          <a:stretch>
            <a:fillRect/>
          </a:stretch>
        </p:blipFill>
        <p:spPr>
          <a:xfrm>
            <a:off x="6221225" y="3271201"/>
            <a:ext cx="2845576" cy="1599850"/>
          </a:xfrm>
          <a:prstGeom prst="rect">
            <a:avLst/>
          </a:prstGeom>
          <a:noFill/>
          <a:ln>
            <a:noFill/>
          </a:ln>
        </p:spPr>
      </p:pic>
      <p:sp>
        <p:nvSpPr>
          <p:cNvPr id="440" name="Google Shape;440;p58"/>
          <p:cNvSpPr txBox="1"/>
          <p:nvPr/>
        </p:nvSpPr>
        <p:spPr>
          <a:xfrm>
            <a:off x="6221225" y="2958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Without Title Image</a:t>
            </a:r>
            <a:endParaRPr/>
          </a:p>
        </p:txBody>
      </p:sp>
      <p:pic>
        <p:nvPicPr>
          <p:cNvPr id="441" name="Google Shape;441;p58"/>
          <p:cNvPicPr preferRelativeResize="0"/>
          <p:nvPr/>
        </p:nvPicPr>
        <p:blipFill rotWithShape="1">
          <a:blip r:embed="rId5">
            <a:alphaModFix/>
          </a:blip>
          <a:srcRect b="0" l="0" r="73971" t="61520"/>
          <a:stretch/>
        </p:blipFill>
        <p:spPr>
          <a:xfrm>
            <a:off x="6221213" y="1358975"/>
            <a:ext cx="2845576" cy="1599850"/>
          </a:xfrm>
          <a:prstGeom prst="rect">
            <a:avLst/>
          </a:prstGeom>
          <a:noFill/>
          <a:ln>
            <a:noFill/>
          </a:ln>
        </p:spPr>
      </p:pic>
      <p:sp>
        <p:nvSpPr>
          <p:cNvPr id="442" name="Google Shape;442;p58"/>
          <p:cNvSpPr txBox="1"/>
          <p:nvPr/>
        </p:nvSpPr>
        <p:spPr>
          <a:xfrm>
            <a:off x="6144000" y="4841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With Title Image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48" name="Google Shape;448;p5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2:                                                                                        Outcome:</a:t>
            </a:r>
            <a:endParaRPr/>
          </a:p>
          <a:p>
            <a:pPr indent="0" lvl="0" marL="0" rtl="0" algn="l">
              <a:lnSpc>
                <a:spcPct val="115000"/>
              </a:lnSpc>
              <a:spcBef>
                <a:spcPts val="1600"/>
              </a:spcBef>
              <a:spcAft>
                <a:spcPts val="1600"/>
              </a:spcAft>
              <a:buSzPts val="1800"/>
              <a:buNone/>
            </a:pPr>
            <a:r>
              <a:t/>
            </a:r>
            <a:endParaRPr/>
          </a:p>
        </p:txBody>
      </p:sp>
      <p:sp>
        <p:nvSpPr>
          <p:cNvPr id="449" name="Google Shape;449;p59"/>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450" name="Google Shape;450;p59"/>
          <p:cNvPicPr preferRelativeResize="0"/>
          <p:nvPr/>
        </p:nvPicPr>
        <p:blipFill>
          <a:blip r:embed="rId3">
            <a:alphaModFix/>
          </a:blip>
          <a:stretch>
            <a:fillRect/>
          </a:stretch>
        </p:blipFill>
        <p:spPr>
          <a:xfrm>
            <a:off x="2906054" y="1449900"/>
            <a:ext cx="2526925" cy="2095500"/>
          </a:xfrm>
          <a:prstGeom prst="rect">
            <a:avLst/>
          </a:prstGeom>
          <a:noFill/>
          <a:ln>
            <a:noFill/>
          </a:ln>
        </p:spPr>
      </p:pic>
      <p:pic>
        <p:nvPicPr>
          <p:cNvPr id="451" name="Google Shape;451;p59"/>
          <p:cNvPicPr preferRelativeResize="0"/>
          <p:nvPr/>
        </p:nvPicPr>
        <p:blipFill>
          <a:blip r:embed="rId4">
            <a:alphaModFix/>
          </a:blip>
          <a:stretch>
            <a:fillRect/>
          </a:stretch>
        </p:blipFill>
        <p:spPr>
          <a:xfrm>
            <a:off x="6237950" y="1449900"/>
            <a:ext cx="2906050" cy="2153818"/>
          </a:xfrm>
          <a:prstGeom prst="rect">
            <a:avLst/>
          </a:prstGeom>
          <a:noFill/>
          <a:ln>
            <a:noFill/>
          </a:ln>
        </p:spPr>
      </p:pic>
      <p:pic>
        <p:nvPicPr>
          <p:cNvPr id="452" name="Google Shape;452;p59"/>
          <p:cNvPicPr preferRelativeResize="0"/>
          <p:nvPr/>
        </p:nvPicPr>
        <p:blipFill rotWithShape="1">
          <a:blip r:embed="rId5">
            <a:alphaModFix/>
          </a:blip>
          <a:srcRect b="15390" l="31781" r="39050" t="11493"/>
          <a:stretch/>
        </p:blipFill>
        <p:spPr>
          <a:xfrm>
            <a:off x="200725" y="1330950"/>
            <a:ext cx="2705322" cy="381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58" name="Google Shape;458;p60"/>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3:                                                                                        Outcome:</a:t>
            </a:r>
            <a:endParaRPr/>
          </a:p>
          <a:p>
            <a:pPr indent="0" lvl="0" marL="0" rtl="0" algn="l">
              <a:lnSpc>
                <a:spcPct val="115000"/>
              </a:lnSpc>
              <a:spcBef>
                <a:spcPts val="1600"/>
              </a:spcBef>
              <a:spcAft>
                <a:spcPts val="1600"/>
              </a:spcAft>
              <a:buSzPts val="1800"/>
              <a:buNone/>
            </a:pPr>
            <a:r>
              <a:t/>
            </a:r>
            <a:endParaRPr/>
          </a:p>
        </p:txBody>
      </p:sp>
      <p:sp>
        <p:nvSpPr>
          <p:cNvPr id="459" name="Google Shape;459;p60"/>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460" name="Google Shape;460;p60"/>
          <p:cNvPicPr preferRelativeResize="0"/>
          <p:nvPr/>
        </p:nvPicPr>
        <p:blipFill>
          <a:blip r:embed="rId3">
            <a:alphaModFix/>
          </a:blip>
          <a:stretch>
            <a:fillRect/>
          </a:stretch>
        </p:blipFill>
        <p:spPr>
          <a:xfrm>
            <a:off x="6237950" y="1449900"/>
            <a:ext cx="2906050" cy="2153818"/>
          </a:xfrm>
          <a:prstGeom prst="rect">
            <a:avLst/>
          </a:prstGeom>
          <a:noFill/>
          <a:ln>
            <a:noFill/>
          </a:ln>
        </p:spPr>
      </p:pic>
      <p:pic>
        <p:nvPicPr>
          <p:cNvPr id="461" name="Google Shape;461;p60"/>
          <p:cNvPicPr preferRelativeResize="0"/>
          <p:nvPr/>
        </p:nvPicPr>
        <p:blipFill>
          <a:blip r:embed="rId4">
            <a:alphaModFix/>
          </a:blip>
          <a:stretch>
            <a:fillRect/>
          </a:stretch>
        </p:blipFill>
        <p:spPr>
          <a:xfrm>
            <a:off x="0" y="1449900"/>
            <a:ext cx="1743047" cy="3693600"/>
          </a:xfrm>
          <a:prstGeom prst="rect">
            <a:avLst/>
          </a:prstGeom>
          <a:noFill/>
          <a:ln>
            <a:noFill/>
          </a:ln>
        </p:spPr>
      </p:pic>
      <p:pic>
        <p:nvPicPr>
          <p:cNvPr id="462" name="Google Shape;462;p60"/>
          <p:cNvPicPr preferRelativeResize="0"/>
          <p:nvPr/>
        </p:nvPicPr>
        <p:blipFill>
          <a:blip r:embed="rId5">
            <a:alphaModFix/>
          </a:blip>
          <a:stretch>
            <a:fillRect/>
          </a:stretch>
        </p:blipFill>
        <p:spPr>
          <a:xfrm>
            <a:off x="1743038" y="1449888"/>
            <a:ext cx="2867025" cy="1323975"/>
          </a:xfrm>
          <a:prstGeom prst="rect">
            <a:avLst/>
          </a:prstGeom>
          <a:noFill/>
          <a:ln>
            <a:noFill/>
          </a:ln>
        </p:spPr>
      </p:pic>
      <p:sp>
        <p:nvSpPr>
          <p:cNvPr id="463" name="Google Shape;463;p60"/>
          <p:cNvSpPr txBox="1"/>
          <p:nvPr/>
        </p:nvSpPr>
        <p:spPr>
          <a:xfrm>
            <a:off x="6190975" y="4013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(Paddles can now move)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Setup</a:t>
            </a:r>
            <a:endParaRPr/>
          </a:p>
        </p:txBody>
      </p:sp>
      <p:sp>
        <p:nvSpPr>
          <p:cNvPr id="92" name="Google Shape;92;p16"/>
          <p:cNvSpPr txBox="1"/>
          <p:nvPr>
            <p:ph idx="1" type="body"/>
          </p:nvPr>
        </p:nvSpPr>
        <p:spPr>
          <a:xfrm>
            <a:off x="256550" y="-3696175"/>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3" name="Google Shape;93;p16"/>
          <p:cNvGraphicFramePr/>
          <p:nvPr/>
        </p:nvGraphicFramePr>
        <p:xfrm>
          <a:off x="10950" y="467802"/>
          <a:ext cx="3000000" cy="3000000"/>
        </p:xfrm>
        <a:graphic>
          <a:graphicData uri="http://schemas.openxmlformats.org/drawingml/2006/table">
            <a:tbl>
              <a:tblPr>
                <a:noFill/>
                <a:tableStyleId>{EA7EA831-9286-4CC2-A7FF-571859B3B496}</a:tableStyleId>
              </a:tblPr>
              <a:tblGrid>
                <a:gridCol w="2286000"/>
                <a:gridCol w="2286000"/>
                <a:gridCol w="2286000"/>
                <a:gridCol w="2286000"/>
              </a:tblGrid>
              <a:tr h="4045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100"/>
                        <a:t>Positives about using it</a:t>
                      </a:r>
                      <a:endParaRPr sz="1100"/>
                    </a:p>
                  </a:txBody>
                  <a:tcPr marT="91425" marB="91425" marR="91425" marL="91425"/>
                </a:tc>
                <a:tc>
                  <a:txBody>
                    <a:bodyPr/>
                    <a:lstStyle/>
                    <a:p>
                      <a:pPr indent="0" lvl="0" marL="0" rtl="0" algn="l">
                        <a:spcBef>
                          <a:spcPts val="0"/>
                        </a:spcBef>
                        <a:spcAft>
                          <a:spcPts val="0"/>
                        </a:spcAft>
                        <a:buNone/>
                      </a:pPr>
                      <a:r>
                        <a:rPr lang="en" sz="1000"/>
                        <a:t>Negatives about using it</a:t>
                      </a:r>
                      <a:endParaRPr sz="1000"/>
                    </a:p>
                  </a:txBody>
                  <a:tcPr marT="91425" marB="91425" marR="91425" marL="91425"/>
                </a:tc>
                <a:tc>
                  <a:txBody>
                    <a:bodyPr/>
                    <a:lstStyle/>
                    <a:p>
                      <a:pPr indent="0" lvl="0" marL="0" rtl="0" algn="l">
                        <a:spcBef>
                          <a:spcPts val="0"/>
                        </a:spcBef>
                        <a:spcAft>
                          <a:spcPts val="0"/>
                        </a:spcAft>
                        <a:buNone/>
                      </a:pPr>
                      <a:r>
                        <a:rPr lang="en" sz="1100"/>
                        <a:t>Interesting stuff about it</a:t>
                      </a:r>
                      <a:endParaRPr sz="1100"/>
                    </a:p>
                  </a:txBody>
                  <a:tcPr marT="91425" marB="91425" marR="91425" marL="91425"/>
                </a:tc>
              </a:tr>
              <a:tr h="1517100">
                <a:tc>
                  <a:txBody>
                    <a:bodyPr/>
                    <a:lstStyle/>
                    <a:p>
                      <a:pPr indent="0" lvl="0" marL="0" rtl="0" algn="l">
                        <a:spcBef>
                          <a:spcPts val="0"/>
                        </a:spcBef>
                        <a:spcAft>
                          <a:spcPts val="0"/>
                        </a:spcAft>
                        <a:buNone/>
                      </a:pPr>
                      <a:r>
                        <a:rPr lang="en"/>
                        <a:t>Trello</a:t>
                      </a:r>
                      <a:endParaRPr/>
                    </a:p>
                  </a:txBody>
                  <a:tcPr marT="91425" marB="91425" marR="91425" marL="91425"/>
                </a:tc>
                <a:tc>
                  <a:txBody>
                    <a:bodyPr/>
                    <a:lstStyle/>
                    <a:p>
                      <a:pPr indent="-292100" lvl="0" marL="457200" rtl="0" algn="l">
                        <a:spcBef>
                          <a:spcPts val="0"/>
                        </a:spcBef>
                        <a:spcAft>
                          <a:spcPts val="0"/>
                        </a:spcAft>
                        <a:buSzPts val="1000"/>
                        <a:buChar char="-"/>
                      </a:pPr>
                      <a:r>
                        <a:rPr lang="en" sz="1000"/>
                        <a:t>User friendly / easy to use</a:t>
                      </a:r>
                      <a:endParaRPr sz="1000"/>
                    </a:p>
                    <a:p>
                      <a:pPr indent="-292100" lvl="0" marL="457200" rtl="0" algn="l">
                        <a:spcBef>
                          <a:spcPts val="0"/>
                        </a:spcBef>
                        <a:spcAft>
                          <a:spcPts val="0"/>
                        </a:spcAft>
                        <a:buSzPts val="1000"/>
                        <a:buChar char="-"/>
                      </a:pPr>
                      <a:r>
                        <a:rPr lang="en" sz="1000"/>
                        <a:t>Suitable for almost any project</a:t>
                      </a:r>
                      <a:endParaRPr sz="1000"/>
                    </a:p>
                    <a:p>
                      <a:pPr indent="-292100" lvl="0" marL="457200" rtl="0" algn="l">
                        <a:spcBef>
                          <a:spcPts val="0"/>
                        </a:spcBef>
                        <a:spcAft>
                          <a:spcPts val="0"/>
                        </a:spcAft>
                        <a:buSzPts val="1000"/>
                        <a:buChar char="-"/>
                      </a:pPr>
                      <a:r>
                        <a:rPr lang="en" sz="1000"/>
                        <a:t>Convenient to use, such as drag and drop of cards</a:t>
                      </a:r>
                      <a:endParaRPr sz="1000"/>
                    </a:p>
                    <a:p>
                      <a:pPr indent="-292100" lvl="0" marL="457200" rtl="0" algn="l">
                        <a:spcBef>
                          <a:spcPts val="0"/>
                        </a:spcBef>
                        <a:spcAft>
                          <a:spcPts val="0"/>
                        </a:spcAft>
                        <a:buSzPts val="1000"/>
                        <a:buChar char="-"/>
                      </a:pPr>
                      <a:r>
                        <a:rPr lang="en" sz="1000"/>
                        <a:t>Compatible with most devices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Limited storage</a:t>
                      </a:r>
                      <a:endParaRPr sz="1000"/>
                    </a:p>
                    <a:p>
                      <a:pPr indent="-292100" lvl="0" marL="457200" rtl="0" algn="l">
                        <a:spcBef>
                          <a:spcPts val="0"/>
                        </a:spcBef>
                        <a:spcAft>
                          <a:spcPts val="0"/>
                        </a:spcAft>
                        <a:buSzPts val="1000"/>
                        <a:buChar char="-"/>
                      </a:pPr>
                      <a:r>
                        <a:rPr lang="en" sz="1000"/>
                        <a:t>Having many unorganised cards can get hectic.</a:t>
                      </a:r>
                      <a:endParaRPr sz="1000"/>
                    </a:p>
                    <a:p>
                      <a:pPr indent="-292100" lvl="0" marL="457200" rtl="0" algn="l">
                        <a:spcBef>
                          <a:spcPts val="0"/>
                        </a:spcBef>
                        <a:spcAft>
                          <a:spcPts val="0"/>
                        </a:spcAft>
                        <a:buSzPts val="1000"/>
                        <a:buChar char="-"/>
                      </a:pPr>
                      <a:r>
                        <a:rPr lang="en" sz="1000"/>
                        <a:t>Does not function without wifi</a:t>
                      </a:r>
                      <a:endParaRPr sz="1000"/>
                    </a:p>
                  </a:txBody>
                  <a:tcPr marT="91425" marB="91425" marR="91425" marL="91425"/>
                </a:tc>
                <a:tc>
                  <a:txBody>
                    <a:bodyPr/>
                    <a:lstStyle/>
                    <a:p>
                      <a:pPr indent="-292100" lvl="0" marL="457200" rtl="0" algn="l">
                        <a:lnSpc>
                          <a:spcPct val="115000"/>
                        </a:lnSpc>
                        <a:spcBef>
                          <a:spcPts val="0"/>
                        </a:spcBef>
                        <a:spcAft>
                          <a:spcPts val="0"/>
                        </a:spcAft>
                        <a:buClr>
                          <a:srgbClr val="202124"/>
                        </a:buClr>
                        <a:buSzPts val="1000"/>
                        <a:buChar char="-"/>
                      </a:pPr>
                      <a:r>
                        <a:rPr lang="en" sz="1000">
                          <a:solidFill>
                            <a:srgbClr val="202124"/>
                          </a:solidFill>
                          <a:highlight>
                            <a:srgbClr val="FFFFFF"/>
                          </a:highlight>
                        </a:rPr>
                        <a:t>Trello has a very easy, Drag-and-Drop Editing.</a:t>
                      </a:r>
                      <a:endParaRPr sz="1000">
                        <a:solidFill>
                          <a:srgbClr val="202124"/>
                        </a:solidFill>
                        <a:highlight>
                          <a:srgbClr val="FFFFFF"/>
                        </a:highlight>
                      </a:endParaRPr>
                    </a:p>
                    <a:p>
                      <a:pPr indent="-292100" lvl="0" marL="457200" rtl="0" algn="l">
                        <a:lnSpc>
                          <a:spcPct val="115000"/>
                        </a:lnSpc>
                        <a:spcBef>
                          <a:spcPts val="0"/>
                        </a:spcBef>
                        <a:spcAft>
                          <a:spcPts val="0"/>
                        </a:spcAft>
                        <a:buClr>
                          <a:srgbClr val="202124"/>
                        </a:buClr>
                        <a:buSzPts val="1000"/>
                        <a:buChar char="-"/>
                      </a:pPr>
                      <a:r>
                        <a:rPr lang="en" sz="1000">
                          <a:solidFill>
                            <a:srgbClr val="202124"/>
                          </a:solidFill>
                          <a:highlight>
                            <a:srgbClr val="FFFFFF"/>
                          </a:highlight>
                        </a:rPr>
                        <a:t>Trello Cards Records Archive.</a:t>
                      </a:r>
                      <a:endParaRPr sz="1000">
                        <a:solidFill>
                          <a:srgbClr val="202124"/>
                        </a:solidFill>
                        <a:highlight>
                          <a:srgbClr val="FFFFFF"/>
                        </a:highlight>
                      </a:endParaRPr>
                    </a:p>
                    <a:p>
                      <a:pPr indent="-292100" lvl="0" marL="457200" rtl="0" algn="l">
                        <a:lnSpc>
                          <a:spcPct val="115000"/>
                        </a:lnSpc>
                        <a:spcBef>
                          <a:spcPts val="0"/>
                        </a:spcBef>
                        <a:spcAft>
                          <a:spcPts val="0"/>
                        </a:spcAft>
                        <a:buClr>
                          <a:srgbClr val="202124"/>
                        </a:buClr>
                        <a:buSzPts val="1000"/>
                        <a:buChar char="-"/>
                      </a:pPr>
                      <a:r>
                        <a:rPr lang="en" sz="1000">
                          <a:solidFill>
                            <a:srgbClr val="202124"/>
                          </a:solidFill>
                          <a:highlight>
                            <a:srgbClr val="FFFFFF"/>
                          </a:highlight>
                        </a:rPr>
                        <a:t>Easy File Attachment to Trello cards.</a:t>
                      </a:r>
                      <a:endParaRPr sz="1000">
                        <a:solidFill>
                          <a:srgbClr val="202124"/>
                        </a:solidFill>
                        <a:highlight>
                          <a:srgbClr val="FFFFFF"/>
                        </a:highlight>
                      </a:endParaRPr>
                    </a:p>
                    <a:p>
                      <a:pPr indent="0" lvl="0" marL="457200" rtl="0" algn="l">
                        <a:spcBef>
                          <a:spcPts val="300"/>
                        </a:spcBef>
                        <a:spcAft>
                          <a:spcPts val="0"/>
                        </a:spcAft>
                        <a:buNone/>
                      </a:pPr>
                      <a:r>
                        <a:t/>
                      </a:r>
                      <a:endParaRPr/>
                    </a:p>
                  </a:txBody>
                  <a:tcPr marT="91425" marB="91425" marR="91425" marL="91425"/>
                </a:tc>
              </a:tr>
              <a:tr h="1587100">
                <a:tc>
                  <a:txBody>
                    <a:bodyPr/>
                    <a:lstStyle/>
                    <a:p>
                      <a:pPr indent="0" lvl="0" marL="0" rtl="0" algn="l">
                        <a:spcBef>
                          <a:spcPts val="0"/>
                        </a:spcBef>
                        <a:spcAft>
                          <a:spcPts val="0"/>
                        </a:spcAft>
                        <a:buNone/>
                      </a:pPr>
                      <a:r>
                        <a:rPr lang="en"/>
                        <a:t>Monday.</a:t>
                      </a:r>
                      <a:r>
                        <a:rPr lang="en"/>
                        <a:t>com</a:t>
                      </a:r>
                      <a:endParaRPr/>
                    </a:p>
                  </a:txBody>
                  <a:tcPr marT="91425" marB="91425" marR="91425" marL="91425"/>
                </a:tc>
                <a:tc>
                  <a:txBody>
                    <a:bodyPr/>
                    <a:lstStyle/>
                    <a:p>
                      <a:pPr indent="-292100" lvl="0" marL="457200" rtl="0" algn="l">
                        <a:spcBef>
                          <a:spcPts val="0"/>
                        </a:spcBef>
                        <a:spcAft>
                          <a:spcPts val="0"/>
                        </a:spcAft>
                        <a:buSzPts val="1000"/>
                        <a:buChar char="-"/>
                      </a:pPr>
                      <a:r>
                        <a:rPr lang="en" sz="1000"/>
                        <a:t>Uniques and complex features such as:</a:t>
                      </a:r>
                      <a:endParaRPr sz="1000"/>
                    </a:p>
                    <a:p>
                      <a:pPr indent="-292100" lvl="0" marL="457200" rtl="0" algn="l">
                        <a:spcBef>
                          <a:spcPts val="0"/>
                        </a:spcBef>
                        <a:spcAft>
                          <a:spcPts val="0"/>
                        </a:spcAft>
                        <a:buSzPts val="1000"/>
                        <a:buChar char="-"/>
                      </a:pPr>
                      <a:r>
                        <a:rPr lang="en" sz="1000"/>
                        <a:t>Time tracking on each task</a:t>
                      </a:r>
                      <a:endParaRPr sz="1000"/>
                    </a:p>
                    <a:p>
                      <a:pPr indent="-292100" lvl="0" marL="457200" rtl="0" algn="l">
                        <a:spcBef>
                          <a:spcPts val="0"/>
                        </a:spcBef>
                        <a:spcAft>
                          <a:spcPts val="0"/>
                        </a:spcAft>
                        <a:buSzPts val="1000"/>
                        <a:buChar char="-"/>
                      </a:pPr>
                      <a:r>
                        <a:rPr lang="en" sz="1000"/>
                        <a:t>Different views of data such as bar and pie graphs</a:t>
                      </a:r>
                      <a:endParaRPr sz="1000"/>
                    </a:p>
                    <a:p>
                      <a:pPr indent="-292100" lvl="0" marL="457200" rtl="0" algn="l">
                        <a:spcBef>
                          <a:spcPts val="0"/>
                        </a:spcBef>
                        <a:spcAft>
                          <a:spcPts val="0"/>
                        </a:spcAft>
                        <a:buSzPts val="1000"/>
                        <a:buChar char="-"/>
                      </a:pPr>
                      <a:r>
                        <a:rPr lang="en" sz="1000">
                          <a:solidFill>
                            <a:srgbClr val="122959"/>
                          </a:solidFill>
                          <a:highlight>
                            <a:srgbClr val="F9F9F9"/>
                          </a:highlight>
                        </a:rPr>
                        <a:t>Automations which take care of the manual work involved in completing repetitive tasks. </a:t>
                      </a:r>
                      <a:endParaRPr sz="1000">
                        <a:highlight>
                          <a:srgbClr val="F9F9F9"/>
                        </a:highlight>
                      </a:endParaRPr>
                    </a:p>
                  </a:txBody>
                  <a:tcPr marT="91425" marB="91425" marR="91425" marL="91425"/>
                </a:tc>
                <a:tc>
                  <a:txBody>
                    <a:bodyPr/>
                    <a:lstStyle/>
                    <a:p>
                      <a:pPr indent="-292100" lvl="0" marL="457200" rtl="0" algn="l">
                        <a:spcBef>
                          <a:spcPts val="0"/>
                        </a:spcBef>
                        <a:spcAft>
                          <a:spcPts val="0"/>
                        </a:spcAft>
                        <a:buSzPts val="1000"/>
                        <a:buChar char="-"/>
                      </a:pPr>
                      <a:r>
                        <a:rPr lang="en" sz="1000"/>
                        <a:t>Not user friendly and actually very complicated for first time users.</a:t>
                      </a:r>
                      <a:endParaRPr sz="1000"/>
                    </a:p>
                    <a:p>
                      <a:pPr indent="-292100" lvl="0" marL="457200" rtl="0" algn="l">
                        <a:spcBef>
                          <a:spcPts val="0"/>
                        </a:spcBef>
                        <a:spcAft>
                          <a:spcPts val="0"/>
                        </a:spcAft>
                        <a:buSzPts val="1000"/>
                        <a:buChar char="-"/>
                      </a:pPr>
                      <a:r>
                        <a:rPr lang="en" sz="1000"/>
                        <a:t>Prices for simple features are very expensive.</a:t>
                      </a:r>
                      <a:endParaRPr sz="1000"/>
                    </a:p>
                    <a:p>
                      <a:pPr indent="-292100" lvl="0" marL="457200" rtl="0" algn="l">
                        <a:spcBef>
                          <a:spcPts val="0"/>
                        </a:spcBef>
                        <a:spcAft>
                          <a:spcPts val="0"/>
                        </a:spcAft>
                        <a:buSzPts val="1000"/>
                        <a:buChar char="-"/>
                      </a:pPr>
                      <a:r>
                        <a:rPr lang="en" sz="1000"/>
                        <a:t>Interface can be very slow and buddy</a:t>
                      </a:r>
                      <a:endParaRPr sz="1000"/>
                    </a:p>
                    <a:p>
                      <a:pPr indent="0" lvl="0" marL="457200" rtl="0" algn="l">
                        <a:spcBef>
                          <a:spcPts val="0"/>
                        </a:spcBef>
                        <a:spcAft>
                          <a:spcPts val="0"/>
                        </a:spcAft>
                        <a:buNone/>
                      </a:pPr>
                      <a:r>
                        <a:t/>
                      </a:r>
                      <a:endParaRPr sz="1100"/>
                    </a:p>
                  </a:txBody>
                  <a:tcPr marT="91425" marB="91425" marR="91425" marL="91425"/>
                </a:tc>
                <a:tc>
                  <a:txBody>
                    <a:bodyPr/>
                    <a:lstStyle/>
                    <a:p>
                      <a:pPr indent="-292100" lvl="0" marL="457200" rtl="0" algn="l">
                        <a:spcBef>
                          <a:spcPts val="0"/>
                        </a:spcBef>
                        <a:spcAft>
                          <a:spcPts val="0"/>
                        </a:spcAft>
                        <a:buSzPts val="1000"/>
                        <a:buChar char="-"/>
                      </a:pPr>
                      <a:r>
                        <a:rPr lang="en" sz="1000">
                          <a:solidFill>
                            <a:srgbClr val="292D34"/>
                          </a:solidFill>
                          <a:highlight>
                            <a:srgbClr val="FFFFFF"/>
                          </a:highlight>
                        </a:rPr>
                        <a:t>monday lets you automate various tasks, like recurring tasks, and streamline workflows. </a:t>
                      </a:r>
                      <a:endParaRPr sz="1000">
                        <a:solidFill>
                          <a:srgbClr val="292D34"/>
                        </a:solidFill>
                        <a:highlight>
                          <a:srgbClr val="FFFFFF"/>
                        </a:highlight>
                      </a:endParaRPr>
                    </a:p>
                    <a:p>
                      <a:pPr indent="-292100" lvl="0" marL="457200" rtl="0" algn="l">
                        <a:spcBef>
                          <a:spcPts val="0"/>
                        </a:spcBef>
                        <a:spcAft>
                          <a:spcPts val="0"/>
                        </a:spcAft>
                        <a:buClr>
                          <a:srgbClr val="292D34"/>
                        </a:buClr>
                        <a:buSzPts val="1000"/>
                        <a:buChar char="-"/>
                      </a:pPr>
                      <a:r>
                        <a:rPr lang="en" sz="1000">
                          <a:solidFill>
                            <a:srgbClr val="292D34"/>
                          </a:solidFill>
                          <a:highlight>
                            <a:srgbClr val="FFFFFF"/>
                          </a:highlight>
                        </a:rPr>
                        <a:t>monday integrates with various third-party apps to streamline data flow and teamwork across your workplace software.</a:t>
                      </a:r>
                      <a:endParaRPr sz="1000">
                        <a:solidFill>
                          <a:srgbClr val="292D34"/>
                        </a:solidFill>
                        <a:highlight>
                          <a:srgbClr val="FFFFFF"/>
                        </a:highlight>
                      </a:endParaRPr>
                    </a:p>
                  </a:txBody>
                  <a:tcPr marT="91425" marB="91425" marR="91425" marL="91425"/>
                </a:tc>
              </a:tr>
              <a:tr h="1166975">
                <a:tc>
                  <a:txBody>
                    <a:bodyPr/>
                    <a:lstStyle/>
                    <a:p>
                      <a:pPr indent="0" lvl="0" marL="0" rtl="0" algn="l">
                        <a:spcBef>
                          <a:spcPts val="0"/>
                        </a:spcBef>
                        <a:spcAft>
                          <a:spcPts val="0"/>
                        </a:spcAft>
                        <a:buNone/>
                      </a:pPr>
                      <a:r>
                        <a:rPr lang="en"/>
                        <a:t>Google Calendar</a:t>
                      </a:r>
                      <a:endParaRPr/>
                    </a:p>
                  </a:txBody>
                  <a:tcPr marT="91425" marB="91425" marR="91425" marL="91425"/>
                </a:tc>
                <a:tc>
                  <a:txBody>
                    <a:bodyPr/>
                    <a:lstStyle/>
                    <a:p>
                      <a:pPr indent="-292100" lvl="0" marL="457200" rtl="0" algn="l">
                        <a:spcBef>
                          <a:spcPts val="0"/>
                        </a:spcBef>
                        <a:spcAft>
                          <a:spcPts val="0"/>
                        </a:spcAft>
                        <a:buSzPts val="1000"/>
                        <a:buChar char="-"/>
                      </a:pPr>
                      <a:r>
                        <a:rPr lang="en" sz="1000"/>
                        <a:t>User friendly / easy to use</a:t>
                      </a:r>
                      <a:endParaRPr sz="1000"/>
                    </a:p>
                    <a:p>
                      <a:pPr indent="-292100" lvl="0" marL="457200" rtl="0" algn="l">
                        <a:spcBef>
                          <a:spcPts val="0"/>
                        </a:spcBef>
                        <a:spcAft>
                          <a:spcPts val="0"/>
                        </a:spcAft>
                        <a:buSzPts val="1000"/>
                        <a:buChar char="-"/>
                      </a:pPr>
                      <a:r>
                        <a:rPr lang="en" sz="1000"/>
                        <a:t>In a form of a calendar which helps to easily track tasks.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Lacks a lot of basic features. Ca</a:t>
                      </a:r>
                      <a:r>
                        <a:rPr lang="en" sz="1000">
                          <a:solidFill>
                            <a:srgbClr val="202124"/>
                          </a:solidFill>
                        </a:rPr>
                        <a:t>n’t drag or drop events you put on a specific day.</a:t>
                      </a:r>
                      <a:endParaRPr sz="1000">
                        <a:solidFill>
                          <a:srgbClr val="202124"/>
                        </a:solidFill>
                      </a:endParaRPr>
                    </a:p>
                    <a:p>
                      <a:pPr indent="-292100" lvl="0" marL="457200" rtl="0" algn="l">
                        <a:lnSpc>
                          <a:spcPct val="115000"/>
                        </a:lnSpc>
                        <a:spcBef>
                          <a:spcPts val="0"/>
                        </a:spcBef>
                        <a:spcAft>
                          <a:spcPts val="0"/>
                        </a:spcAft>
                        <a:buClr>
                          <a:srgbClr val="202124"/>
                        </a:buClr>
                        <a:buSzPts val="1000"/>
                        <a:buChar char="-"/>
                      </a:pPr>
                      <a:r>
                        <a:rPr lang="en" sz="1000">
                          <a:solidFill>
                            <a:srgbClr val="202124"/>
                          </a:solidFill>
                        </a:rPr>
                        <a:t>Can have slow syncing, sometimes it takes hours to sync.</a:t>
                      </a:r>
                      <a:endParaRPr sz="1000">
                        <a:solidFill>
                          <a:srgbClr val="202124"/>
                        </a:solidFill>
                      </a:endParaRPr>
                    </a:p>
                  </a:txBody>
                  <a:tcPr marT="91425" marB="91425" marR="91425" marL="91425"/>
                </a:tc>
                <a:tc>
                  <a:txBody>
                    <a:bodyPr/>
                    <a:lstStyle/>
                    <a:p>
                      <a:pPr indent="-292100" lvl="0" marL="457200" rtl="0" algn="l">
                        <a:spcBef>
                          <a:spcPts val="0"/>
                        </a:spcBef>
                        <a:spcAft>
                          <a:spcPts val="0"/>
                        </a:spcAft>
                        <a:buSzPts val="1000"/>
                        <a:buChar char="-"/>
                      </a:pPr>
                      <a:r>
                        <a:rPr lang="en" sz="1000"/>
                        <a:t>Google calendar can coordinate people's meetings / calls.</a:t>
                      </a:r>
                      <a:endParaRPr sz="1000"/>
                    </a:p>
                    <a:p>
                      <a:pPr indent="-292100" lvl="0" marL="457200" rtl="0" algn="l">
                        <a:spcBef>
                          <a:spcPts val="0"/>
                        </a:spcBef>
                        <a:spcAft>
                          <a:spcPts val="0"/>
                        </a:spcAft>
                        <a:buSzPts val="1000"/>
                        <a:buChar char="-"/>
                      </a:pPr>
                      <a:r>
                        <a:rPr lang="en" sz="1000"/>
                        <a:t>You can use your voice to control your calendar.</a:t>
                      </a:r>
                      <a:endParaRPr sz="1000"/>
                    </a:p>
                    <a:p>
                      <a:pPr indent="0" lvl="0" marL="45720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69" name="Google Shape;469;p61"/>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4:                                                                                        Outcome:</a:t>
            </a:r>
            <a:endParaRPr/>
          </a:p>
          <a:p>
            <a:pPr indent="0" lvl="0" marL="0" rtl="0" algn="l">
              <a:lnSpc>
                <a:spcPct val="115000"/>
              </a:lnSpc>
              <a:spcBef>
                <a:spcPts val="1600"/>
              </a:spcBef>
              <a:spcAft>
                <a:spcPts val="1600"/>
              </a:spcAft>
              <a:buSzPts val="1800"/>
              <a:buNone/>
            </a:pPr>
            <a:r>
              <a:t/>
            </a:r>
            <a:endParaRPr/>
          </a:p>
        </p:txBody>
      </p:sp>
      <p:sp>
        <p:nvSpPr>
          <p:cNvPr id="470" name="Google Shape;470;p61"/>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471" name="Google Shape;471;p61"/>
          <p:cNvPicPr preferRelativeResize="0"/>
          <p:nvPr/>
        </p:nvPicPr>
        <p:blipFill>
          <a:blip r:embed="rId3">
            <a:alphaModFix/>
          </a:blip>
          <a:stretch>
            <a:fillRect/>
          </a:stretch>
        </p:blipFill>
        <p:spPr>
          <a:xfrm>
            <a:off x="6237950" y="1449900"/>
            <a:ext cx="2906050" cy="2153818"/>
          </a:xfrm>
          <a:prstGeom prst="rect">
            <a:avLst/>
          </a:prstGeom>
          <a:noFill/>
          <a:ln>
            <a:noFill/>
          </a:ln>
        </p:spPr>
      </p:pic>
      <p:sp>
        <p:nvSpPr>
          <p:cNvPr id="472" name="Google Shape;472;p61"/>
          <p:cNvSpPr txBox="1"/>
          <p:nvPr/>
        </p:nvSpPr>
        <p:spPr>
          <a:xfrm>
            <a:off x="6190975" y="40137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Ball can now move and collide with border and now if someone scores the ball goes back to the middle</a:t>
            </a:r>
            <a:endParaRPr/>
          </a:p>
        </p:txBody>
      </p:sp>
      <p:pic>
        <p:nvPicPr>
          <p:cNvPr id="473" name="Google Shape;473;p61"/>
          <p:cNvPicPr preferRelativeResize="0"/>
          <p:nvPr/>
        </p:nvPicPr>
        <p:blipFill>
          <a:blip r:embed="rId4">
            <a:alphaModFix/>
          </a:blip>
          <a:stretch>
            <a:fillRect/>
          </a:stretch>
        </p:blipFill>
        <p:spPr>
          <a:xfrm>
            <a:off x="-1" y="1595125"/>
            <a:ext cx="2242725" cy="35483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79" name="Google Shape;479;p62"/>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5:                                                                                        Outcome:</a:t>
            </a:r>
            <a:endParaRPr/>
          </a:p>
          <a:p>
            <a:pPr indent="0" lvl="0" marL="0" rtl="0" algn="l">
              <a:lnSpc>
                <a:spcPct val="115000"/>
              </a:lnSpc>
              <a:spcBef>
                <a:spcPts val="1600"/>
              </a:spcBef>
              <a:spcAft>
                <a:spcPts val="1600"/>
              </a:spcAft>
              <a:buSzPts val="1800"/>
              <a:buNone/>
            </a:pPr>
            <a:r>
              <a:t/>
            </a:r>
            <a:endParaRPr/>
          </a:p>
        </p:txBody>
      </p:sp>
      <p:sp>
        <p:nvSpPr>
          <p:cNvPr id="480" name="Google Shape;480;p62"/>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481" name="Google Shape;481;p62"/>
          <p:cNvPicPr preferRelativeResize="0"/>
          <p:nvPr/>
        </p:nvPicPr>
        <p:blipFill>
          <a:blip r:embed="rId3">
            <a:alphaModFix/>
          </a:blip>
          <a:stretch>
            <a:fillRect/>
          </a:stretch>
        </p:blipFill>
        <p:spPr>
          <a:xfrm>
            <a:off x="6237950" y="1449900"/>
            <a:ext cx="2906050" cy="2153818"/>
          </a:xfrm>
          <a:prstGeom prst="rect">
            <a:avLst/>
          </a:prstGeom>
          <a:noFill/>
          <a:ln>
            <a:noFill/>
          </a:ln>
        </p:spPr>
      </p:pic>
      <p:sp>
        <p:nvSpPr>
          <p:cNvPr id="482" name="Google Shape;482;p62"/>
          <p:cNvSpPr txBox="1"/>
          <p:nvPr/>
        </p:nvSpPr>
        <p:spPr>
          <a:xfrm>
            <a:off x="6190975" y="4013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Paddle and ball </a:t>
            </a:r>
            <a:r>
              <a:rPr lang="en">
                <a:latin typeface="Roboto"/>
                <a:ea typeface="Roboto"/>
                <a:cs typeface="Roboto"/>
                <a:sym typeface="Roboto"/>
              </a:rPr>
              <a:t>collision</a:t>
            </a:r>
            <a:endParaRPr/>
          </a:p>
        </p:txBody>
      </p:sp>
      <p:pic>
        <p:nvPicPr>
          <p:cNvPr id="483" name="Google Shape;483;p62"/>
          <p:cNvPicPr preferRelativeResize="0"/>
          <p:nvPr/>
        </p:nvPicPr>
        <p:blipFill>
          <a:blip r:embed="rId4">
            <a:alphaModFix/>
          </a:blip>
          <a:stretch>
            <a:fillRect/>
          </a:stretch>
        </p:blipFill>
        <p:spPr>
          <a:xfrm>
            <a:off x="324175" y="1732400"/>
            <a:ext cx="4848849" cy="1933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489" name="Google Shape;489;p6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5:                                                                                        Outcome:</a:t>
            </a:r>
            <a:endParaRPr/>
          </a:p>
          <a:p>
            <a:pPr indent="0" lvl="0" marL="0" rtl="0" algn="l">
              <a:lnSpc>
                <a:spcPct val="115000"/>
              </a:lnSpc>
              <a:spcBef>
                <a:spcPts val="1600"/>
              </a:spcBef>
              <a:spcAft>
                <a:spcPts val="1600"/>
              </a:spcAft>
              <a:buSzPts val="1800"/>
              <a:buNone/>
            </a:pPr>
            <a:r>
              <a:t/>
            </a:r>
            <a:endParaRPr/>
          </a:p>
        </p:txBody>
      </p:sp>
      <p:sp>
        <p:nvSpPr>
          <p:cNvPr id="490" name="Google Shape;490;p63"/>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
        <p:nvSpPr>
          <p:cNvPr id="491" name="Google Shape;491;p63"/>
          <p:cNvSpPr txBox="1"/>
          <p:nvPr/>
        </p:nvSpPr>
        <p:spPr>
          <a:xfrm>
            <a:off x="614400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Score system and GUI inputs</a:t>
            </a:r>
            <a:endParaRPr/>
          </a:p>
        </p:txBody>
      </p:sp>
      <p:pic>
        <p:nvPicPr>
          <p:cNvPr id="492" name="Google Shape;492;p63"/>
          <p:cNvPicPr preferRelativeResize="0"/>
          <p:nvPr/>
        </p:nvPicPr>
        <p:blipFill>
          <a:blip r:embed="rId3">
            <a:alphaModFix/>
          </a:blip>
          <a:stretch>
            <a:fillRect/>
          </a:stretch>
        </p:blipFill>
        <p:spPr>
          <a:xfrm>
            <a:off x="324175" y="1732400"/>
            <a:ext cx="4848849" cy="1933850"/>
          </a:xfrm>
          <a:prstGeom prst="rect">
            <a:avLst/>
          </a:prstGeom>
          <a:noFill/>
          <a:ln>
            <a:noFill/>
          </a:ln>
        </p:spPr>
      </p:pic>
      <p:pic>
        <p:nvPicPr>
          <p:cNvPr id="493" name="Google Shape;493;p63"/>
          <p:cNvPicPr preferRelativeResize="0"/>
          <p:nvPr/>
        </p:nvPicPr>
        <p:blipFill>
          <a:blip r:embed="rId4">
            <a:alphaModFix/>
          </a:blip>
          <a:stretch>
            <a:fillRect/>
          </a:stretch>
        </p:blipFill>
        <p:spPr>
          <a:xfrm>
            <a:off x="5676900" y="1334847"/>
            <a:ext cx="2752675" cy="2049375"/>
          </a:xfrm>
          <a:prstGeom prst="rect">
            <a:avLst/>
          </a:prstGeom>
          <a:noFill/>
          <a:ln>
            <a:noFill/>
          </a:ln>
        </p:spPr>
      </p:pic>
      <p:pic>
        <p:nvPicPr>
          <p:cNvPr id="494" name="Google Shape;494;p63"/>
          <p:cNvPicPr preferRelativeResize="0"/>
          <p:nvPr/>
        </p:nvPicPr>
        <p:blipFill rotWithShape="1">
          <a:blip r:embed="rId5">
            <a:alphaModFix/>
          </a:blip>
          <a:srcRect b="58230" l="12041" r="68131" t="20609"/>
          <a:stretch/>
        </p:blipFill>
        <p:spPr>
          <a:xfrm>
            <a:off x="6146750" y="3519863"/>
            <a:ext cx="1812976" cy="10878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r>
              <a:rPr lang="en"/>
              <a:t> </a:t>
            </a:r>
            <a:endParaRPr/>
          </a:p>
        </p:txBody>
      </p:sp>
      <p:sp>
        <p:nvSpPr>
          <p:cNvPr id="500" name="Google Shape;500;p64"/>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en"/>
              <a:t>Version 5:                                                                                        Outcome:</a:t>
            </a:r>
            <a:endParaRPr/>
          </a:p>
          <a:p>
            <a:pPr indent="0" lvl="0" marL="0" rtl="0" algn="l">
              <a:lnSpc>
                <a:spcPct val="115000"/>
              </a:lnSpc>
              <a:spcBef>
                <a:spcPts val="1600"/>
              </a:spcBef>
              <a:spcAft>
                <a:spcPts val="1600"/>
              </a:spcAft>
              <a:buSzPts val="1800"/>
              <a:buNone/>
            </a:pPr>
            <a:r>
              <a:t/>
            </a:r>
            <a:endParaRPr/>
          </a:p>
        </p:txBody>
      </p:sp>
      <p:sp>
        <p:nvSpPr>
          <p:cNvPr id="501" name="Google Shape;501;p64"/>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
        <p:nvSpPr>
          <p:cNvPr id="502" name="Google Shape;502;p64"/>
          <p:cNvSpPr txBox="1"/>
          <p:nvPr/>
        </p:nvSpPr>
        <p:spPr>
          <a:xfrm>
            <a:off x="471900" y="1560500"/>
            <a:ext cx="329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Minor changes such as color, shape, field and name input for the scoreboard.</a:t>
            </a:r>
            <a:endParaRPr/>
          </a:p>
        </p:txBody>
      </p:sp>
      <p:pic>
        <p:nvPicPr>
          <p:cNvPr id="503" name="Google Shape;503;p64"/>
          <p:cNvPicPr preferRelativeResize="0"/>
          <p:nvPr/>
        </p:nvPicPr>
        <p:blipFill>
          <a:blip r:embed="rId3">
            <a:alphaModFix/>
          </a:blip>
          <a:stretch>
            <a:fillRect/>
          </a:stretch>
        </p:blipFill>
        <p:spPr>
          <a:xfrm>
            <a:off x="5833670" y="1643737"/>
            <a:ext cx="3096925" cy="2298225"/>
          </a:xfrm>
          <a:prstGeom prst="rect">
            <a:avLst/>
          </a:prstGeom>
          <a:noFill/>
          <a:ln>
            <a:noFill/>
          </a:ln>
        </p:spPr>
      </p:pic>
      <p:pic>
        <p:nvPicPr>
          <p:cNvPr id="504" name="Google Shape;504;p64"/>
          <p:cNvPicPr preferRelativeResize="0"/>
          <p:nvPr/>
        </p:nvPicPr>
        <p:blipFill rotWithShape="1">
          <a:blip r:embed="rId4">
            <a:alphaModFix/>
          </a:blip>
          <a:srcRect b="78559" l="4406" r="76794" t="6507"/>
          <a:stretch/>
        </p:blipFill>
        <p:spPr>
          <a:xfrm>
            <a:off x="6074100" y="3941975"/>
            <a:ext cx="2616074" cy="11683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10" name="Google Shape;510;p65"/>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a:t>
            </a:r>
            <a:r>
              <a:rPr lang="en"/>
              <a:t>outcome</a:t>
            </a:r>
            <a:r>
              <a:rPr lang="en"/>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16" name="Google Shape;516;p66"/>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pic>
        <p:nvPicPr>
          <p:cNvPr id="517" name="Google Shape;517;p66"/>
          <p:cNvPicPr preferRelativeResize="0"/>
          <p:nvPr/>
        </p:nvPicPr>
        <p:blipFill>
          <a:blip r:embed="rId3">
            <a:alphaModFix/>
          </a:blip>
          <a:stretch>
            <a:fillRect/>
          </a:stretch>
        </p:blipFill>
        <p:spPr>
          <a:xfrm>
            <a:off x="10950" y="744425"/>
            <a:ext cx="9144001" cy="4404650"/>
          </a:xfrm>
          <a:prstGeom prst="rect">
            <a:avLst/>
          </a:prstGeom>
          <a:noFill/>
          <a:ln>
            <a:noFill/>
          </a:ln>
        </p:spPr>
      </p:pic>
      <p:sp>
        <p:nvSpPr>
          <p:cNvPr id="518" name="Google Shape;518;p66"/>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24" name="Google Shape;524;p6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pic>
        <p:nvPicPr>
          <p:cNvPr id="525" name="Google Shape;525;p67"/>
          <p:cNvPicPr preferRelativeResize="0"/>
          <p:nvPr/>
        </p:nvPicPr>
        <p:blipFill>
          <a:blip r:embed="rId3">
            <a:alphaModFix/>
          </a:blip>
          <a:stretch>
            <a:fillRect/>
          </a:stretch>
        </p:blipFill>
        <p:spPr>
          <a:xfrm>
            <a:off x="0" y="744419"/>
            <a:ext cx="9144000" cy="4417812"/>
          </a:xfrm>
          <a:prstGeom prst="rect">
            <a:avLst/>
          </a:prstGeom>
          <a:noFill/>
          <a:ln>
            <a:noFill/>
          </a:ln>
        </p:spPr>
      </p:pic>
      <p:sp>
        <p:nvSpPr>
          <p:cNvPr id="526" name="Google Shape;526;p67"/>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32" name="Google Shape;532;p68"/>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pic>
        <p:nvPicPr>
          <p:cNvPr id="533" name="Google Shape;533;p68"/>
          <p:cNvPicPr preferRelativeResize="0"/>
          <p:nvPr/>
        </p:nvPicPr>
        <p:blipFill>
          <a:blip r:embed="rId3">
            <a:alphaModFix/>
          </a:blip>
          <a:stretch>
            <a:fillRect/>
          </a:stretch>
        </p:blipFill>
        <p:spPr>
          <a:xfrm>
            <a:off x="0" y="744425"/>
            <a:ext cx="9144001" cy="4404650"/>
          </a:xfrm>
          <a:prstGeom prst="rect">
            <a:avLst/>
          </a:prstGeom>
          <a:noFill/>
          <a:ln>
            <a:noFill/>
          </a:ln>
        </p:spPr>
      </p:pic>
      <p:sp>
        <p:nvSpPr>
          <p:cNvPr id="534" name="Google Shape;534;p68"/>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40" name="Google Shape;540;p6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pic>
        <p:nvPicPr>
          <p:cNvPr id="541" name="Google Shape;541;p69"/>
          <p:cNvPicPr preferRelativeResize="0"/>
          <p:nvPr/>
        </p:nvPicPr>
        <p:blipFill>
          <a:blip r:embed="rId3">
            <a:alphaModFix/>
          </a:blip>
          <a:stretch>
            <a:fillRect/>
          </a:stretch>
        </p:blipFill>
        <p:spPr>
          <a:xfrm>
            <a:off x="10950" y="744428"/>
            <a:ext cx="9144001" cy="4411344"/>
          </a:xfrm>
          <a:prstGeom prst="rect">
            <a:avLst/>
          </a:prstGeom>
          <a:noFill/>
          <a:ln>
            <a:noFill/>
          </a:ln>
        </p:spPr>
      </p:pic>
      <p:sp>
        <p:nvSpPr>
          <p:cNvPr id="542" name="Google Shape;542;p69"/>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 </a:t>
            </a:r>
            <a:endParaRPr/>
          </a:p>
        </p:txBody>
      </p:sp>
      <p:sp>
        <p:nvSpPr>
          <p:cNvPr id="548" name="Google Shape;548;p70"/>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 Treelo board</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 </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pic>
        <p:nvPicPr>
          <p:cNvPr id="549" name="Google Shape;549;p70"/>
          <p:cNvPicPr preferRelativeResize="0"/>
          <p:nvPr/>
        </p:nvPicPr>
        <p:blipFill>
          <a:blip r:embed="rId3">
            <a:alphaModFix/>
          </a:blip>
          <a:stretch>
            <a:fillRect/>
          </a:stretch>
        </p:blipFill>
        <p:spPr>
          <a:xfrm>
            <a:off x="0" y="744422"/>
            <a:ext cx="9144001" cy="4397956"/>
          </a:xfrm>
          <a:prstGeom prst="rect">
            <a:avLst/>
          </a:prstGeom>
          <a:noFill/>
          <a:ln>
            <a:noFill/>
          </a:ln>
        </p:spPr>
      </p:pic>
      <p:sp>
        <p:nvSpPr>
          <p:cNvPr id="550" name="Google Shape;550;p70"/>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Setup</a:t>
            </a:r>
            <a:endParaRPr/>
          </a:p>
        </p:txBody>
      </p:sp>
      <p:sp>
        <p:nvSpPr>
          <p:cNvPr id="99" name="Google Shape;99;p1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Homepage is under construction...</a:t>
            </a:r>
            <a:endParaRPr/>
          </a:p>
        </p:txBody>
      </p:sp>
      <p:pic>
        <p:nvPicPr>
          <p:cNvPr id="100" name="Google Shape;100;p17"/>
          <p:cNvPicPr preferRelativeResize="0"/>
          <p:nvPr/>
        </p:nvPicPr>
        <p:blipFill>
          <a:blip r:embed="rId3">
            <a:alphaModFix/>
          </a:blip>
          <a:stretch>
            <a:fillRect/>
          </a:stretch>
        </p:blipFill>
        <p:spPr>
          <a:xfrm>
            <a:off x="0" y="846350"/>
            <a:ext cx="8898575" cy="4292950"/>
          </a:xfrm>
          <a:prstGeom prst="rect">
            <a:avLst/>
          </a:prstGeom>
          <a:noFill/>
          <a:ln>
            <a:noFill/>
          </a:ln>
        </p:spPr>
      </p:pic>
      <p:sp>
        <p:nvSpPr>
          <p:cNvPr id="101" name="Google Shape;101;p17"/>
          <p:cNvSpPr txBox="1"/>
          <p:nvPr/>
        </p:nvSpPr>
        <p:spPr>
          <a:xfrm>
            <a:off x="5695725" y="-23275"/>
            <a:ext cx="34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102" name="Google Shape;102;p17"/>
          <p:cNvPicPr preferRelativeResize="0"/>
          <p:nvPr/>
        </p:nvPicPr>
        <p:blipFill>
          <a:blip r:embed="rId4">
            <a:alphaModFix/>
          </a:blip>
          <a:stretch>
            <a:fillRect/>
          </a:stretch>
        </p:blipFill>
        <p:spPr>
          <a:xfrm>
            <a:off x="10950" y="846350"/>
            <a:ext cx="8925700" cy="4292950"/>
          </a:xfrm>
          <a:prstGeom prst="rect">
            <a:avLst/>
          </a:prstGeom>
          <a:noFill/>
          <a:ln>
            <a:noFill/>
          </a:ln>
        </p:spPr>
      </p:pic>
      <p:pic>
        <p:nvPicPr>
          <p:cNvPr id="103" name="Google Shape;103;p17"/>
          <p:cNvPicPr preferRelativeResize="0"/>
          <p:nvPr/>
        </p:nvPicPr>
        <p:blipFill>
          <a:blip r:embed="rId5">
            <a:alphaModFix/>
          </a:blip>
          <a:stretch>
            <a:fillRect/>
          </a:stretch>
        </p:blipFill>
        <p:spPr>
          <a:xfrm>
            <a:off x="0" y="846350"/>
            <a:ext cx="8912615" cy="4292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a:t>
            </a:r>
            <a:endParaRPr/>
          </a:p>
        </p:txBody>
      </p:sp>
      <p:sp>
        <p:nvSpPr>
          <p:cNvPr id="556" name="Google Shape;556;p71"/>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i="1" lang="en"/>
              <a:t>Explain the relevant implications here.  Please </a:t>
            </a:r>
            <a:r>
              <a:rPr i="1" lang="en" u="sng">
                <a:solidFill>
                  <a:schemeClr val="hlink"/>
                </a:solidFill>
                <a:hlinkClick r:id="rId3"/>
              </a:rPr>
              <a:t>watch this video </a:t>
            </a:r>
            <a:r>
              <a:rPr i="1" lang="en"/>
              <a:t>to learn how to do this.</a:t>
            </a:r>
            <a:endParaRPr/>
          </a:p>
          <a:p>
            <a:pPr indent="0" lvl="0" marL="0" rtl="0" algn="l">
              <a:lnSpc>
                <a:spcPct val="115000"/>
              </a:lnSpc>
              <a:spcBef>
                <a:spcPts val="0"/>
              </a:spcBef>
              <a:spcAft>
                <a:spcPts val="0"/>
              </a:spcAft>
              <a:buSzPts val="1800"/>
              <a:buNone/>
            </a:pPr>
            <a:r>
              <a:rPr lang="en"/>
              <a:t>Explain the Implications that are relevant to your outcome.</a:t>
            </a:r>
            <a:endParaRPr/>
          </a:p>
          <a:p>
            <a:pPr indent="0" lvl="0" marL="0" rtl="0" algn="l">
              <a:lnSpc>
                <a:spcPct val="115000"/>
              </a:lnSpc>
              <a:spcBef>
                <a:spcPts val="1600"/>
              </a:spcBef>
              <a:spcAft>
                <a:spcPts val="0"/>
              </a:spcAft>
              <a:buSzPts val="1800"/>
              <a:buNone/>
            </a:pPr>
            <a:r>
              <a:rPr lang="en"/>
              <a:t>Record evidence that you have addressed the Implications that are relevant to your outcome.</a:t>
            </a:r>
            <a:endParaRPr/>
          </a:p>
          <a:p>
            <a:pPr indent="0" lvl="0" marL="0" rtl="0" algn="l">
              <a:lnSpc>
                <a:spcPct val="115000"/>
              </a:lnSpc>
              <a:spcBef>
                <a:spcPts val="1600"/>
              </a:spcBef>
              <a:spcAft>
                <a:spcPts val="1600"/>
              </a:spcAft>
              <a:buSzPts val="1800"/>
              <a:buNone/>
            </a:pPr>
            <a:r>
              <a:rPr lang="en"/>
              <a:t>(need some screenshot for evidence)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Legal </a:t>
            </a:r>
            <a:endParaRPr/>
          </a:p>
        </p:txBody>
      </p:sp>
      <p:sp>
        <p:nvSpPr>
          <p:cNvPr id="562" name="Google Shape;562;p72"/>
          <p:cNvSpPr txBox="1"/>
          <p:nvPr>
            <p:ph idx="1" type="body"/>
          </p:nvPr>
        </p:nvSpPr>
        <p:spPr>
          <a:xfrm>
            <a:off x="471900" y="956400"/>
            <a:ext cx="82221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first implication is the legality of my game. I had to make sure I choose softwares that was legal and free to ensure that I won’t be </a:t>
            </a:r>
            <a:r>
              <a:rPr lang="en" sz="1200"/>
              <a:t>In</a:t>
            </a:r>
            <a:r>
              <a:rPr lang="en" sz="1200"/>
              <a:t> </a:t>
            </a:r>
            <a:r>
              <a:rPr lang="en" sz="1200"/>
              <a:t>court after i make the game. </a:t>
            </a:r>
            <a:r>
              <a:rPr lang="en" sz="1200"/>
              <a:t> I used pycharm which was </a:t>
            </a:r>
            <a:r>
              <a:rPr lang="en" sz="1200"/>
              <a:t>completely</a:t>
            </a:r>
            <a:r>
              <a:rPr lang="en" sz="1200"/>
              <a:t> legal </a:t>
            </a:r>
            <a:r>
              <a:rPr lang="en" sz="1200"/>
              <a:t>to</a:t>
            </a:r>
            <a:r>
              <a:rPr lang="en" sz="1200"/>
              <a:t> </a:t>
            </a:r>
            <a:r>
              <a:rPr lang="en" sz="1200"/>
              <a:t>write</a:t>
            </a:r>
            <a:r>
              <a:rPr lang="en" sz="1200"/>
              <a:t> my code and test my code because it is easy to use, free </a:t>
            </a:r>
            <a:r>
              <a:rPr lang="en" sz="1200"/>
              <a:t>application</a:t>
            </a:r>
            <a:r>
              <a:rPr lang="en" sz="1200"/>
              <a:t> and is </a:t>
            </a:r>
            <a:r>
              <a:rPr lang="en" sz="1200"/>
              <a:t>compatible</a:t>
            </a:r>
            <a:r>
              <a:rPr lang="en" sz="1200"/>
              <a:t> with other coding language so your not restricted to one coding language. I could </a:t>
            </a:r>
            <a:r>
              <a:rPr lang="en" sz="1200"/>
              <a:t>download/ install other support modules to help with my product. I also made sure the </a:t>
            </a:r>
            <a:r>
              <a:rPr lang="en" sz="1200"/>
              <a:t>images</a:t>
            </a:r>
            <a:r>
              <a:rPr lang="en" sz="1200"/>
              <a:t> I used for my product was completely free, to avoid copyright and stuff like that. I plan to distribute my game digitally as it's a small game. I will use applications to distribute my game such as Steam. Due to laws and copyright issues, the games assets such as the title an</a:t>
            </a:r>
            <a:r>
              <a:rPr lang="en" sz="1200"/>
              <a:t>d logo were made by me to a</a:t>
            </a:r>
            <a:r>
              <a:rPr lang="en" sz="1200"/>
              <a:t>void any copyright infringement. I also make sure the program does not ask for any private information as that would be troublesome as there could be online hackers that could hack my program. Security does not exist in my program. I used photoshop to make the title screen, which is completely legal and I do have the licence to use it because the school provided us with the adobe suite for us. The title screen was made through photoshop, using a red square and a white square and just stretching the shapes into the desired look, which is project pong.</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Legal </a:t>
            </a:r>
            <a:endParaRPr/>
          </a:p>
        </p:txBody>
      </p:sp>
      <p:sp>
        <p:nvSpPr>
          <p:cNvPr id="568" name="Google Shape;568;p73"/>
          <p:cNvSpPr txBox="1"/>
          <p:nvPr>
            <p:ph idx="1" type="body"/>
          </p:nvPr>
        </p:nvSpPr>
        <p:spPr>
          <a:xfrm>
            <a:off x="471900" y="956400"/>
            <a:ext cx="82221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first implication is the legality of my game. I had to make sure I choose softwares that was legal and free to ensure that I won’t be In court after i make the game.  I used pycharm which was completely legal to write my code and test my code because it is easy to use, free application and is compatible with other coding language so your not restricted to one coding language. I could download/ install other support modules to help with my product. I also made sure the </a:t>
            </a:r>
            <a:r>
              <a:rPr lang="en" sz="1200"/>
              <a:t>images</a:t>
            </a:r>
            <a:r>
              <a:rPr lang="en" sz="1200"/>
              <a:t> I used for my product was completely free, to avoid copyright and stuff like that. I plan to distribute my game digitally as it's a small game. I will use applications to distribute my game such as Steam. Due to laws and copyright issues, the games assets such as the title an</a:t>
            </a:r>
            <a:r>
              <a:rPr lang="en" sz="1200"/>
              <a:t>d logo were made by me to a</a:t>
            </a:r>
            <a:r>
              <a:rPr lang="en" sz="1200"/>
              <a:t>void any copyright infringement. I also make sure the program does not ask for any private information as that would be troublesome as there could be online hackers that could hack my program. Security does not exist in my program.</a:t>
            </a:r>
            <a:endParaRPr sz="1200"/>
          </a:p>
        </p:txBody>
      </p:sp>
      <p:pic>
        <p:nvPicPr>
          <p:cNvPr id="569" name="Google Shape;569;p73"/>
          <p:cNvPicPr preferRelativeResize="0"/>
          <p:nvPr/>
        </p:nvPicPr>
        <p:blipFill>
          <a:blip r:embed="rId3">
            <a:alphaModFix/>
          </a:blip>
          <a:stretch>
            <a:fillRect/>
          </a:stretch>
        </p:blipFill>
        <p:spPr>
          <a:xfrm>
            <a:off x="0" y="858702"/>
            <a:ext cx="4571999" cy="2429947"/>
          </a:xfrm>
          <a:prstGeom prst="rect">
            <a:avLst/>
          </a:prstGeom>
          <a:noFill/>
          <a:ln>
            <a:noFill/>
          </a:ln>
        </p:spPr>
      </p:pic>
      <p:pic>
        <p:nvPicPr>
          <p:cNvPr id="570" name="Google Shape;570;p73"/>
          <p:cNvPicPr preferRelativeResize="0"/>
          <p:nvPr/>
        </p:nvPicPr>
        <p:blipFill>
          <a:blip r:embed="rId4">
            <a:alphaModFix/>
          </a:blip>
          <a:stretch>
            <a:fillRect/>
          </a:stretch>
        </p:blipFill>
        <p:spPr>
          <a:xfrm>
            <a:off x="4579272" y="858700"/>
            <a:ext cx="4553329" cy="2429950"/>
          </a:xfrm>
          <a:prstGeom prst="rect">
            <a:avLst/>
          </a:prstGeom>
          <a:noFill/>
          <a:ln>
            <a:noFill/>
          </a:ln>
        </p:spPr>
      </p:pic>
      <p:sp>
        <p:nvSpPr>
          <p:cNvPr id="571" name="Google Shape;571;p73"/>
          <p:cNvSpPr txBox="1"/>
          <p:nvPr/>
        </p:nvSpPr>
        <p:spPr>
          <a:xfrm>
            <a:off x="5506650" y="-23275"/>
            <a:ext cx="363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Usability</a:t>
            </a:r>
            <a:endParaRPr/>
          </a:p>
        </p:txBody>
      </p:sp>
      <p:sp>
        <p:nvSpPr>
          <p:cNvPr id="577" name="Google Shape;577;p7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usability</a:t>
            </a:r>
            <a:r>
              <a:rPr lang="en"/>
              <a:t> was made as simple and clear as possible. The username is inputted and is made sure that only letters are accepted. The start screen is just Space bar to play and Esc to </a:t>
            </a:r>
            <a:r>
              <a:rPr lang="en"/>
              <a:t>exit</a:t>
            </a:r>
            <a:r>
              <a:rPr lang="en"/>
              <a:t>. It is as basic as </a:t>
            </a:r>
            <a:r>
              <a:rPr lang="en"/>
              <a:t>possible</a:t>
            </a:r>
            <a:r>
              <a:rPr lang="en"/>
              <a:t> so it is user friendly and not too overwhelming. </a:t>
            </a:r>
            <a:r>
              <a:rPr lang="en"/>
              <a:t> I should’ve of added instructions on the buttons of the players, which is the simple Up key and down key and the W key and S key.</a:t>
            </a:r>
            <a:endParaRPr/>
          </a:p>
        </p:txBody>
      </p:sp>
      <p:pic>
        <p:nvPicPr>
          <p:cNvPr id="578" name="Google Shape;578;p74"/>
          <p:cNvPicPr preferRelativeResize="0"/>
          <p:nvPr/>
        </p:nvPicPr>
        <p:blipFill>
          <a:blip r:embed="rId3">
            <a:alphaModFix/>
          </a:blip>
          <a:stretch>
            <a:fillRect/>
          </a:stretch>
        </p:blipFill>
        <p:spPr>
          <a:xfrm>
            <a:off x="0" y="2962325"/>
            <a:ext cx="3879549" cy="2181176"/>
          </a:xfrm>
          <a:prstGeom prst="rect">
            <a:avLst/>
          </a:prstGeom>
          <a:noFill/>
          <a:ln>
            <a:noFill/>
          </a:ln>
        </p:spPr>
      </p:pic>
      <p:pic>
        <p:nvPicPr>
          <p:cNvPr id="579" name="Google Shape;579;p74"/>
          <p:cNvPicPr preferRelativeResize="0"/>
          <p:nvPr/>
        </p:nvPicPr>
        <p:blipFill>
          <a:blip r:embed="rId4">
            <a:alphaModFix/>
          </a:blip>
          <a:stretch>
            <a:fillRect/>
          </a:stretch>
        </p:blipFill>
        <p:spPr>
          <a:xfrm>
            <a:off x="3879550" y="2962325"/>
            <a:ext cx="2573945" cy="1169975"/>
          </a:xfrm>
          <a:prstGeom prst="rect">
            <a:avLst/>
          </a:prstGeom>
          <a:noFill/>
          <a:ln>
            <a:noFill/>
          </a:ln>
        </p:spPr>
      </p:pic>
      <p:pic>
        <p:nvPicPr>
          <p:cNvPr id="580" name="Google Shape;580;p74"/>
          <p:cNvPicPr preferRelativeResize="0"/>
          <p:nvPr/>
        </p:nvPicPr>
        <p:blipFill>
          <a:blip r:embed="rId5">
            <a:alphaModFix/>
          </a:blip>
          <a:stretch>
            <a:fillRect/>
          </a:stretch>
        </p:blipFill>
        <p:spPr>
          <a:xfrm>
            <a:off x="3879550" y="4132298"/>
            <a:ext cx="5264450" cy="1011207"/>
          </a:xfrm>
          <a:prstGeom prst="rect">
            <a:avLst/>
          </a:prstGeom>
          <a:noFill/>
          <a:ln>
            <a:noFill/>
          </a:ln>
        </p:spPr>
      </p:pic>
      <p:pic>
        <p:nvPicPr>
          <p:cNvPr id="581" name="Google Shape;581;p74"/>
          <p:cNvPicPr preferRelativeResize="0"/>
          <p:nvPr/>
        </p:nvPicPr>
        <p:blipFill>
          <a:blip r:embed="rId6">
            <a:alphaModFix/>
          </a:blip>
          <a:stretch>
            <a:fillRect/>
          </a:stretch>
        </p:blipFill>
        <p:spPr>
          <a:xfrm>
            <a:off x="6453488" y="2994863"/>
            <a:ext cx="2428875" cy="1104900"/>
          </a:xfrm>
          <a:prstGeom prst="rect">
            <a:avLst/>
          </a:prstGeom>
          <a:noFill/>
          <a:ln>
            <a:noFill/>
          </a:ln>
        </p:spPr>
      </p:pic>
      <p:sp>
        <p:nvSpPr>
          <p:cNvPr id="582" name="Google Shape;582;p74"/>
          <p:cNvSpPr txBox="1"/>
          <p:nvPr/>
        </p:nvSpPr>
        <p:spPr>
          <a:xfrm>
            <a:off x="6144000" y="-232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aesthetics</a:t>
            </a:r>
            <a:endParaRPr/>
          </a:p>
        </p:txBody>
      </p:sp>
      <p:sp>
        <p:nvSpPr>
          <p:cNvPr id="588" name="Google Shape;588;p7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colors were pretty basic as there wasn’t much </a:t>
            </a:r>
            <a:r>
              <a:rPr lang="en"/>
              <a:t>to</a:t>
            </a:r>
            <a:r>
              <a:rPr lang="en"/>
              <a:t> add on the project. A simple field with white lines was added to make it look a bit more pleasing to the eye. It was </a:t>
            </a:r>
            <a:r>
              <a:rPr lang="en"/>
              <a:t>originally</a:t>
            </a:r>
            <a:r>
              <a:rPr lang="en"/>
              <a:t> part of the plan but the black background didn’t look too good. The pong also had a blue and a red color as this helped the pad </a:t>
            </a:r>
            <a:r>
              <a:rPr lang="en"/>
              <a:t>look </a:t>
            </a:r>
            <a:r>
              <a:rPr lang="en"/>
              <a:t>it bit more distinct more </a:t>
            </a:r>
            <a:r>
              <a:rPr lang="en"/>
              <a:t>pleasing</a:t>
            </a:r>
            <a:r>
              <a:rPr lang="en"/>
              <a:t> to the </a:t>
            </a:r>
            <a:r>
              <a:rPr lang="en"/>
              <a:t>eye. The color were chosen as they were pretty basic and they don’t blend in with the black background.</a:t>
            </a:r>
            <a:endParaRPr/>
          </a:p>
        </p:txBody>
      </p:sp>
      <p:pic>
        <p:nvPicPr>
          <p:cNvPr id="589" name="Google Shape;589;p75"/>
          <p:cNvPicPr preferRelativeResize="0"/>
          <p:nvPr/>
        </p:nvPicPr>
        <p:blipFill>
          <a:blip r:embed="rId3">
            <a:alphaModFix/>
          </a:blip>
          <a:stretch>
            <a:fillRect/>
          </a:stretch>
        </p:blipFill>
        <p:spPr>
          <a:xfrm>
            <a:off x="471900" y="3094122"/>
            <a:ext cx="2752675" cy="2049375"/>
          </a:xfrm>
          <a:prstGeom prst="rect">
            <a:avLst/>
          </a:prstGeom>
          <a:noFill/>
          <a:ln>
            <a:noFill/>
          </a:ln>
        </p:spPr>
      </p:pic>
      <p:pic>
        <p:nvPicPr>
          <p:cNvPr id="590" name="Google Shape;590;p75"/>
          <p:cNvPicPr preferRelativeResize="0"/>
          <p:nvPr/>
        </p:nvPicPr>
        <p:blipFill>
          <a:blip r:embed="rId4">
            <a:alphaModFix/>
          </a:blip>
          <a:stretch>
            <a:fillRect/>
          </a:stretch>
        </p:blipFill>
        <p:spPr>
          <a:xfrm>
            <a:off x="4030385" y="3720649"/>
            <a:ext cx="879026" cy="607101"/>
          </a:xfrm>
          <a:prstGeom prst="rect">
            <a:avLst/>
          </a:prstGeom>
          <a:noFill/>
          <a:ln>
            <a:noFill/>
          </a:ln>
        </p:spPr>
      </p:pic>
      <p:pic>
        <p:nvPicPr>
          <p:cNvPr id="591" name="Google Shape;591;p75"/>
          <p:cNvPicPr preferRelativeResize="0"/>
          <p:nvPr/>
        </p:nvPicPr>
        <p:blipFill>
          <a:blip r:embed="rId5">
            <a:alphaModFix/>
          </a:blip>
          <a:stretch>
            <a:fillRect/>
          </a:stretch>
        </p:blipFill>
        <p:spPr>
          <a:xfrm>
            <a:off x="5597075" y="3094125"/>
            <a:ext cx="2801740" cy="20791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597" name="Google Shape;597;p76"/>
          <p:cNvSpPr txBox="1"/>
          <p:nvPr>
            <p:ph idx="1" type="body"/>
          </p:nvPr>
        </p:nvSpPr>
        <p:spPr>
          <a:xfrm>
            <a:off x="471900" y="956400"/>
            <a:ext cx="8222100" cy="40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Discuss how the information from planning, testing and trialling of components assisted in the development of a high-quality outcome.</a:t>
            </a:r>
            <a:endParaRPr/>
          </a:p>
          <a:p>
            <a:pPr indent="0" lvl="0" marL="0" rtl="0" algn="l">
              <a:lnSpc>
                <a:spcPct val="115000"/>
              </a:lnSpc>
              <a:spcBef>
                <a:spcPts val="1600"/>
              </a:spcBef>
              <a:spcAft>
                <a:spcPts val="0"/>
              </a:spcAft>
              <a:buSzPts val="1800"/>
              <a:buNone/>
            </a:pPr>
            <a:r>
              <a:rPr lang="en"/>
              <a:t>(what went well or what went bad? Improvements for next time…)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603" name="Google Shape;603;p77"/>
          <p:cNvSpPr txBox="1"/>
          <p:nvPr>
            <p:ph idx="1" type="body"/>
          </p:nvPr>
        </p:nvSpPr>
        <p:spPr>
          <a:xfrm>
            <a:off x="471900" y="956400"/>
            <a:ext cx="8222100" cy="4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sz="1100"/>
              <a:t>At the end I think all these processes made me work better because it helped me be more organised. With Trello I was able to keep on track on the work easily. I was constantly reminded to get back to work and when it was due and had to be done. There were many commands from Trello board that helped. For example the first one was the due date</a:t>
            </a:r>
            <a:r>
              <a:rPr b="1" lang="en" sz="1100"/>
              <a:t> </a:t>
            </a:r>
            <a:r>
              <a:rPr lang="en" sz="1100"/>
              <a:t>command. This command was great as a reminder to remember to finish stuff on time. This command can add a red label and a warning sticker to the specific week card when it is overdue. This was very useful as it was a great reminder on what I haven’t done. If I forgot to do that week's specific tasks, I would know as its very distinguish from other cards with red labels and warning stickers. This command applies for every week tasks, so any week task that was not in the done list will go into the overdue list. Another tools that was useful was the calendar command. This was a great tool as I can make commands such as every wednesday afternoon it automatically creates a card called “Weekly update”, which really helps to keep on track and where the development of this outcome is. If something odd like a bug pops up or  something is taking up more time than anticipated, then  I can write in the week update card what happened and how I plan to resolve it, such as the collision coding, I anticipated it to take up a week, but it ended up taking more than a week, so I planned out what I was planning to do. Another cool thing I can do with the calender command is that I can send reports every monday of anythings that's overdue to me email. Again this was very good as a reminder and every monday before I get onto that week work, the trello board emails me about anything overdue. One more final useful  tool the board button and card button commands. With the Card button I was able to use it to move cards easily, the cards were the tasks I had to do each week. I also used the card button command to create done button, so whenever I completed that week of assignments, I click the done button and that would move that card to the done </a:t>
            </a:r>
            <a:r>
              <a:rPr lang="en" sz="1100"/>
              <a:t>list</a:t>
            </a:r>
            <a:r>
              <a:rPr lang="en" sz="1100"/>
              <a:t>. This was very helpful to keep track what was done as if it wasn’t there, I would get very confused on what task I need to do, worst I wouldn’t even remember what week I’m on.There was another very simple tool on trello where it tracks whatever activity has been done, basically a history list. This was easy to keep track on my work and revert stuff back to its original state.</a:t>
            </a:r>
            <a:endParaRPr sz="1100"/>
          </a:p>
          <a:p>
            <a:pPr indent="0" lvl="0" marL="0" rtl="0" algn="l">
              <a:spcBef>
                <a:spcPts val="1600"/>
              </a:spcBef>
              <a:spcAft>
                <a:spcPts val="0"/>
              </a:spcAft>
              <a:buSzPts val="1800"/>
              <a:buNone/>
            </a:pPr>
            <a:r>
              <a:t/>
            </a:r>
            <a:endParaRPr sz="1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609" name="Google Shape;609;p78"/>
          <p:cNvSpPr txBox="1"/>
          <p:nvPr>
            <p:ph idx="1" type="body"/>
          </p:nvPr>
        </p:nvSpPr>
        <p:spPr>
          <a:xfrm>
            <a:off x="471900" y="956400"/>
            <a:ext cx="8222100" cy="4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sz="1400"/>
              <a:t>I tried many functions of my program and at the end the code was working with a basic pong game and basic pong game title. After reflecting on the stakeholder feedback and comparing alternatives, I was able to polish up and make my code a bit better. For example I made a name input for the score, I changed the game title screen to look more aesthetically pleasing and I changed some basic stuff from my stakeholder feedback that my program looks to basic. I added some simple colors to the paddles which does make it look alot better.</a:t>
            </a:r>
            <a:endParaRPr sz="1400"/>
          </a:p>
          <a:p>
            <a:pPr indent="0" lvl="0" marL="0" rtl="0" algn="l">
              <a:spcBef>
                <a:spcPts val="1600"/>
              </a:spcBef>
              <a:spcAft>
                <a:spcPts val="0"/>
              </a:spcAft>
              <a:buSzPts val="1800"/>
              <a:buNone/>
            </a:pPr>
            <a:r>
              <a:rPr lang="en" sz="1400"/>
              <a:t>The version control on Pycharm really helps as I was able to find bugs and randoms errors easily. If I saved a working version of my code and I added something new and a new bug pops up, I would know it's something to do with the new code I added and go back to my original version and retry and fix it. This really did help me alot with my coding. I compared </a:t>
            </a:r>
            <a:r>
              <a:rPr lang="en" sz="1400"/>
              <a:t>a lot</a:t>
            </a:r>
            <a:r>
              <a:rPr lang="en" sz="1400"/>
              <a:t> of alternatives such as the software I used for my python code. For example I compared Mu Editor and Pycharm. I chose Pycharm as it could do a lot more </a:t>
            </a:r>
            <a:r>
              <a:rPr lang="en" sz="1400"/>
              <a:t>than</a:t>
            </a:r>
            <a:r>
              <a:rPr lang="en" sz="1400"/>
              <a:t> Mu Editor such as the history for version control and Mu Editor was </a:t>
            </a:r>
            <a:r>
              <a:rPr lang="en" sz="1400"/>
              <a:t>a lot</a:t>
            </a:r>
            <a:r>
              <a:rPr lang="en" sz="1400"/>
              <a:t> more buggier and lacked </a:t>
            </a:r>
            <a:r>
              <a:rPr lang="en" sz="1400"/>
              <a:t>a lot</a:t>
            </a:r>
            <a:r>
              <a:rPr lang="en" sz="1400"/>
              <a:t> of functions from Pycharm.</a:t>
            </a:r>
            <a:endParaRPr sz="1400"/>
          </a:p>
          <a:p>
            <a:pPr indent="0" lvl="0" marL="0" rtl="0" algn="l">
              <a:spcBef>
                <a:spcPts val="1600"/>
              </a:spcBef>
              <a:spcAft>
                <a:spcPts val="0"/>
              </a:spcAft>
              <a:buSzPts val="1800"/>
              <a:buNone/>
            </a:pPr>
            <a:r>
              <a:t/>
            </a:r>
            <a:endParaRPr sz="1400"/>
          </a:p>
          <a:p>
            <a:pPr indent="0" lvl="0" marL="0" rtl="0" algn="l">
              <a:spcBef>
                <a:spcPts val="1600"/>
              </a:spcBef>
              <a:spcAft>
                <a:spcPts val="0"/>
              </a:spcAft>
              <a:buSzPts val="1800"/>
              <a:buNone/>
            </a:pPr>
            <a:r>
              <a:t/>
            </a:r>
            <a:endParaRPr sz="1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615" name="Google Shape;615;p79"/>
          <p:cNvSpPr txBox="1"/>
          <p:nvPr>
            <p:ph idx="1" type="body"/>
          </p:nvPr>
        </p:nvSpPr>
        <p:spPr>
          <a:xfrm>
            <a:off x="471900" y="956400"/>
            <a:ext cx="8222100" cy="4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800"/>
              <a:buNone/>
            </a:pPr>
            <a:r>
              <a:rPr lang="en" sz="1400"/>
              <a:t>I tested my game </a:t>
            </a:r>
            <a:r>
              <a:rPr lang="en" sz="1400"/>
              <a:t>thoroughly to ensure no random bugs pops up and that the game can run smoothly as possible. For example there were many bugs such as the ball where collision with the paddles and the ball weirdly teleporting. Constantly testing out whatever new code I added was good as this could ensure that everything was working as smoothly and efficient as possible. Also having other people test out my code was good as they were able to spot small details that I cannot spot. Doing usability testing also helped my code become more polished up and help fix small problems that can be fixed and done.</a:t>
            </a:r>
            <a:endParaRPr sz="1400"/>
          </a:p>
          <a:p>
            <a:pPr indent="0" lvl="0" marL="0" rtl="0" algn="l">
              <a:spcBef>
                <a:spcPts val="1600"/>
              </a:spcBef>
              <a:spcAft>
                <a:spcPts val="0"/>
              </a:spcAft>
              <a:buSzPts val="1800"/>
              <a:buNone/>
            </a:pPr>
            <a:r>
              <a:rPr lang="en" sz="1400"/>
              <a:t>What I could of done better was not ignore small stuff that I thought were irrelevant, such as the pep8 validation, where I thought the error were irrelevant but that's what probably lowered my grade. I will improve by doing everything that is said to be done. If I have to fix small errors I will fix it. I reckon I should’ve also Pep8 </a:t>
            </a:r>
            <a:r>
              <a:rPr lang="en" sz="1400"/>
              <a:t>a lot</a:t>
            </a:r>
            <a:r>
              <a:rPr lang="en" sz="1400"/>
              <a:t> more just like how I tested my code </a:t>
            </a:r>
            <a:r>
              <a:rPr lang="en" sz="1400"/>
              <a:t>a lot</a:t>
            </a:r>
            <a:r>
              <a:rPr lang="en" sz="1400"/>
              <a:t> throughout to make the code as perfect as possible. </a:t>
            </a:r>
            <a:endParaRPr sz="1400"/>
          </a:p>
          <a:p>
            <a:pPr indent="0" lvl="0" marL="0" rtl="0" algn="l">
              <a:spcBef>
                <a:spcPts val="1600"/>
              </a:spcBef>
              <a:spcAft>
                <a:spcPts val="0"/>
              </a:spcAft>
              <a:buSzPts val="1800"/>
              <a:buNone/>
            </a:pPr>
            <a:r>
              <a:rPr lang="en" sz="1400"/>
              <a:t>But overall I think I did alright and got most of the things done on time. A code that at the very least runs alright and works.</a:t>
            </a:r>
            <a:endParaRPr sz="14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Setup</a:t>
            </a:r>
            <a:endParaRPr/>
          </a:p>
        </p:txBody>
      </p:sp>
      <p:sp>
        <p:nvSpPr>
          <p:cNvPr id="109" name="Google Shape;109;p1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Homepage is under construction...</a:t>
            </a:r>
            <a:endParaRPr/>
          </a:p>
        </p:txBody>
      </p:sp>
      <p:pic>
        <p:nvPicPr>
          <p:cNvPr id="110" name="Google Shape;110;p18"/>
          <p:cNvPicPr preferRelativeResize="0"/>
          <p:nvPr/>
        </p:nvPicPr>
        <p:blipFill>
          <a:blip r:embed="rId3">
            <a:alphaModFix/>
          </a:blip>
          <a:stretch>
            <a:fillRect/>
          </a:stretch>
        </p:blipFill>
        <p:spPr>
          <a:xfrm>
            <a:off x="0" y="846350"/>
            <a:ext cx="8898575" cy="4292950"/>
          </a:xfrm>
          <a:prstGeom prst="rect">
            <a:avLst/>
          </a:prstGeom>
          <a:noFill/>
          <a:ln>
            <a:noFill/>
          </a:ln>
        </p:spPr>
      </p:pic>
      <p:sp>
        <p:nvSpPr>
          <p:cNvPr id="111" name="Google Shape;111;p18"/>
          <p:cNvSpPr txBox="1"/>
          <p:nvPr/>
        </p:nvSpPr>
        <p:spPr>
          <a:xfrm>
            <a:off x="5695725" y="-23275"/>
            <a:ext cx="34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pic>
        <p:nvPicPr>
          <p:cNvPr id="112" name="Google Shape;112;p18"/>
          <p:cNvPicPr preferRelativeResize="0"/>
          <p:nvPr/>
        </p:nvPicPr>
        <p:blipFill>
          <a:blip r:embed="rId4">
            <a:alphaModFix/>
          </a:blip>
          <a:stretch>
            <a:fillRect/>
          </a:stretch>
        </p:blipFill>
        <p:spPr>
          <a:xfrm>
            <a:off x="10950" y="846350"/>
            <a:ext cx="8925700" cy="4292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Setup</a:t>
            </a:r>
            <a:endParaRPr/>
          </a:p>
        </p:txBody>
      </p:sp>
      <p:sp>
        <p:nvSpPr>
          <p:cNvPr id="118" name="Google Shape;118;p1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Homepage is under construction...</a:t>
            </a:r>
            <a:endParaRPr/>
          </a:p>
        </p:txBody>
      </p:sp>
      <p:pic>
        <p:nvPicPr>
          <p:cNvPr id="119" name="Google Shape;119;p19"/>
          <p:cNvPicPr preferRelativeResize="0"/>
          <p:nvPr/>
        </p:nvPicPr>
        <p:blipFill>
          <a:blip r:embed="rId3">
            <a:alphaModFix/>
          </a:blip>
          <a:stretch>
            <a:fillRect/>
          </a:stretch>
        </p:blipFill>
        <p:spPr>
          <a:xfrm>
            <a:off x="0" y="846350"/>
            <a:ext cx="8898575" cy="4292950"/>
          </a:xfrm>
          <a:prstGeom prst="rect">
            <a:avLst/>
          </a:prstGeom>
          <a:noFill/>
          <a:ln>
            <a:noFill/>
          </a:ln>
        </p:spPr>
      </p:pic>
      <p:sp>
        <p:nvSpPr>
          <p:cNvPr id="120" name="Google Shape;120;p19"/>
          <p:cNvSpPr txBox="1"/>
          <p:nvPr/>
        </p:nvSpPr>
        <p:spPr>
          <a:xfrm>
            <a:off x="5695725" y="-23275"/>
            <a:ext cx="34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(Present this slide to see the images a bit clearer)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126" name="Google Shape;126;p20"/>
          <p:cNvSpPr txBox="1"/>
          <p:nvPr>
            <p:ph idx="1" type="body"/>
          </p:nvPr>
        </p:nvSpPr>
        <p:spPr>
          <a:xfrm>
            <a:off x="460950" y="744425"/>
            <a:ext cx="8222100" cy="42501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a:t>4. </a:t>
            </a:r>
            <a:endParaRPr/>
          </a:p>
          <a:p>
            <a:pPr indent="0" lvl="0" marL="0" rtl="0" algn="l">
              <a:spcBef>
                <a:spcPts val="1600"/>
              </a:spcBef>
              <a:spcAft>
                <a:spcPts val="0"/>
              </a:spcAft>
              <a:buNone/>
            </a:pPr>
            <a:r>
              <a:rPr lang="en" sz="1000"/>
              <a:t>I believe Trello has the required tools and techniques for the development on this outcome.  There were many tools that I </a:t>
            </a:r>
            <a:r>
              <a:rPr lang="en" sz="1000"/>
              <a:t>thought</a:t>
            </a:r>
            <a:r>
              <a:rPr lang="en" sz="1000"/>
              <a:t> were </a:t>
            </a:r>
            <a:r>
              <a:rPr lang="en" sz="1000"/>
              <a:t>appropriate</a:t>
            </a:r>
            <a:r>
              <a:rPr lang="en" sz="1000"/>
              <a:t> for this outcome. </a:t>
            </a:r>
            <a:r>
              <a:rPr lang="en" sz="1000"/>
              <a:t>The first one was the due date</a:t>
            </a:r>
            <a:r>
              <a:rPr b="1" lang="en" sz="1000"/>
              <a:t> </a:t>
            </a:r>
            <a:r>
              <a:rPr lang="en" sz="1000"/>
              <a:t>command. This command was great as a reminder to remember to finish stuff on time. This command can add a red label and a warning sticker to the specific week card when it is overdue. This was very useful as it was a great reminder on what I haven’t done. If I forgot to do that week's specific tasks, I would know as its very distinguish from other cards with red labels and warning stickers. This command applies for every week tasks, so any week task that was not in the done list will go into the overdue list.Another tools that was useful was the calendar command. This was a great tool as I can make commands such as every wednesday afternoon it automatically creates a card called “Weekly update”, which really helps to keep on track and where the development of this outcome is. If something odd like a bug pops up or  something is taking up more time than anticipated, then  I can write in the week update card what happened and how I plan to resolve it, such as the collision coding, I anticipated it to take up a week, but it ended up taking more than a week, so I planned out what I was planning to do. Another cool thing I can do with the calender command is that I can send reports every monday of anythings that's overdue to me email. Again this was very good as a reminder and every monday before I get onto that week work, the trello board emails me about anything overdue. One more final useful  tool the board button and card button commands. With the Card button I was able to use it to move cards easily, the cards were the tasks I had to do each week. I also used the card button command to create done button, so whenever I completed that week of assignments, I click the done button and that would move that card to the done </a:t>
            </a:r>
            <a:r>
              <a:rPr lang="en" sz="1000"/>
              <a:t>list</a:t>
            </a:r>
            <a:r>
              <a:rPr lang="en" sz="1000"/>
              <a:t>. This was very helpful to keep track what was done as if it wasn’t there, I would get very confused on what task I need to do, worst I wouldn’t even remember what week I’m on.There was another very simple tool on trello where it tracks whatever activity has been done, basically a history list. Not only is their a activity tracker for the board, but there was activity tracker for each individual card, which made it very easy to track what I did on each card and how I can revert back to something if I didn’t think its right. The sharing was very to use as well, like when I needed my friend to have a look at it, I just simply sent him the link. What was easier was the collaboration for other people, There was a simple setting where anyone on the board can edit anything, which made it very simple and easy for other people to edit if they ever needed.(PMI. Plus, Minus, Interesting stuff)</a:t>
            </a:r>
            <a:endParaRPr sz="1000"/>
          </a:p>
          <a:p>
            <a:pPr indent="0" lvl="0" marL="0" rtl="0" algn="l">
              <a:lnSpc>
                <a:spcPct val="115000"/>
              </a:lnSpc>
              <a:spcBef>
                <a:spcPts val="1600"/>
              </a:spcBef>
              <a:spcAft>
                <a:spcPts val="0"/>
              </a:spcAft>
              <a:buNone/>
            </a:pPr>
            <a:r>
              <a:t/>
            </a:r>
            <a:endParaRPr sz="1000"/>
          </a:p>
          <a:p>
            <a:pPr indent="0" lvl="0" marL="0" rtl="0" algn="l">
              <a:lnSpc>
                <a:spcPct val="115000"/>
              </a:lnSpc>
              <a:spcBef>
                <a:spcPts val="1600"/>
              </a:spcBef>
              <a:spcAft>
                <a:spcPts val="0"/>
              </a:spcAft>
              <a:buNone/>
            </a:pPr>
            <a:r>
              <a:t/>
            </a:r>
            <a:endParaRPr sz="1000"/>
          </a:p>
          <a:p>
            <a:pPr indent="0" lvl="0" marL="0" rtl="0" algn="l">
              <a:lnSpc>
                <a:spcPct val="115000"/>
              </a:lnSpc>
              <a:spcBef>
                <a:spcPts val="1600"/>
              </a:spcBef>
              <a:spcAft>
                <a:spcPts val="1600"/>
              </a:spcAft>
              <a:buSzPts val="1800"/>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